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9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5" r:id="rId11"/>
    <p:sldId id="266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D65B5-0591-4995-9034-29872952A2C9}" v="1" dt="2025-03-03T14:42:47.4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 autoAdjust="0"/>
    <p:restoredTop sz="94660"/>
  </p:normalViewPr>
  <p:slideViewPr>
    <p:cSldViewPr>
      <p:cViewPr varScale="1">
        <p:scale>
          <a:sx n="58" d="100"/>
          <a:sy n="58" d="100"/>
        </p:scale>
        <p:origin x="96" y="3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-6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en, Abby" userId="8550b33a-2872-4d6f-8e1e-d85b785e662f" providerId="ADAL" clId="{500D65B5-0591-4995-9034-29872952A2C9}"/>
    <pc:docChg chg="modSld">
      <pc:chgData name="Mayen, Abby" userId="8550b33a-2872-4d6f-8e1e-d85b785e662f" providerId="ADAL" clId="{500D65B5-0591-4995-9034-29872952A2C9}" dt="2025-03-03T14:42:47.439" v="0"/>
      <pc:docMkLst>
        <pc:docMk/>
      </pc:docMkLst>
      <pc:sldChg chg="modAnim">
        <pc:chgData name="Mayen, Abby" userId="8550b33a-2872-4d6f-8e1e-d85b785e662f" providerId="ADAL" clId="{500D65B5-0591-4995-9034-29872952A2C9}" dt="2025-03-03T14:42:47.439" v="0"/>
        <pc:sldMkLst>
          <pc:docMk/>
          <pc:sldMk cId="247004482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DA13A-5198-48AF-82C4-D9B070D40CAE}" type="datetimeFigureOut">
              <a:rPr lang="es-PE" smtClean="0"/>
              <a:t>13/03/2025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2613F-A36F-4B9B-A3EC-83A255B76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621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/>
              <a:t>En esta diapositiva se presentan los nombres de los miembros del equipo del proyecto. Cada miembro tiene un rol específico que contribuye al éxito del proyecto. La colaboración y la comunicación efectiva son claves para alcanzar nuestros objetivos.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613F-A36F-4B9B-A3EC-83A255B768BD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815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613F-A36F-4B9B-A3EC-83A255B768BD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41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4" y="1450448"/>
            <a:ext cx="12158662" cy="396308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2271" y="2213845"/>
            <a:ext cx="788779" cy="7887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4371" y="2239244"/>
            <a:ext cx="204580" cy="20458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5301" y="2366805"/>
            <a:ext cx="635820" cy="63582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71806" y="4736339"/>
            <a:ext cx="635820" cy="63582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86998" y="775763"/>
            <a:ext cx="994091" cy="99409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80323" y="802388"/>
            <a:ext cx="407442" cy="40744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7830" y="5508626"/>
            <a:ext cx="1192211" cy="1192211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89930" y="5534025"/>
            <a:ext cx="608011" cy="60801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5440" y="2442228"/>
            <a:ext cx="1148061" cy="114806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77539" y="2467628"/>
            <a:ext cx="563861" cy="56386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3539" y="3002367"/>
            <a:ext cx="769144" cy="76914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75639" y="3027767"/>
            <a:ext cx="184944" cy="18494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06835" y="4393017"/>
            <a:ext cx="769144" cy="76914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98935" y="4418417"/>
            <a:ext cx="184944" cy="184944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788" y="5365400"/>
            <a:ext cx="1192211" cy="1192211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3887" y="5390800"/>
            <a:ext cx="608012" cy="6080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6794" y="2136176"/>
            <a:ext cx="5338411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23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647" y="6845301"/>
            <a:ext cx="102655" cy="12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27" y="6819901"/>
            <a:ext cx="485849" cy="380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2820" y="5105401"/>
            <a:ext cx="5009179" cy="17525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5516" y="6743701"/>
            <a:ext cx="676483" cy="888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9493" y="6807201"/>
            <a:ext cx="52000" cy="127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51700" y="6769101"/>
            <a:ext cx="108944" cy="5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11781" y="6794501"/>
            <a:ext cx="102274" cy="127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37593" y="6756401"/>
            <a:ext cx="107617" cy="508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98483" y="6781801"/>
            <a:ext cx="102151" cy="127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2121" y="6642101"/>
            <a:ext cx="565911" cy="1777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06119" y="6731001"/>
            <a:ext cx="1063364" cy="2539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5859" y="6667501"/>
            <a:ext cx="102364" cy="1269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29431" y="6642101"/>
            <a:ext cx="105254" cy="507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0321" y="6642101"/>
            <a:ext cx="305157" cy="1269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95483" y="6540501"/>
            <a:ext cx="582691" cy="1523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88560" y="6540501"/>
            <a:ext cx="156332" cy="12700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44232" y="6553201"/>
            <a:ext cx="143190" cy="5080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96269" y="6565901"/>
            <a:ext cx="98628" cy="127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33336"/>
            <a:ext cx="4966103" cy="17640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23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647" y="6845301"/>
            <a:ext cx="102655" cy="12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227" y="6819901"/>
            <a:ext cx="485849" cy="380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2820" y="5105401"/>
            <a:ext cx="5009179" cy="17525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5516" y="6743701"/>
            <a:ext cx="676483" cy="888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9493" y="6807201"/>
            <a:ext cx="52000" cy="127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51700" y="6769101"/>
            <a:ext cx="108944" cy="5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11781" y="6794501"/>
            <a:ext cx="102274" cy="127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37593" y="6756401"/>
            <a:ext cx="107617" cy="508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98483" y="6781801"/>
            <a:ext cx="102151" cy="127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2121" y="6642101"/>
            <a:ext cx="565911" cy="1777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06119" y="6731001"/>
            <a:ext cx="1063364" cy="2539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5859" y="6667501"/>
            <a:ext cx="102364" cy="1269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29431" y="6642101"/>
            <a:ext cx="105254" cy="507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0321" y="6642101"/>
            <a:ext cx="305157" cy="1269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95483" y="6540501"/>
            <a:ext cx="582691" cy="1523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88560" y="6540501"/>
            <a:ext cx="156332" cy="12700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44232" y="6553201"/>
            <a:ext cx="143190" cy="5080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96269" y="6565901"/>
            <a:ext cx="98628" cy="127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33336"/>
            <a:ext cx="4966103" cy="1764013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252801"/>
            <a:ext cx="409879" cy="72634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7947" y="312736"/>
            <a:ext cx="184808" cy="12700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99165" y="312736"/>
            <a:ext cx="205598" cy="1270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059" y="274636"/>
            <a:ext cx="455111" cy="3810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59703" y="300036"/>
            <a:ext cx="103231" cy="12700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02233" y="236536"/>
            <a:ext cx="154277" cy="88900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84306" y="249236"/>
            <a:ext cx="562496" cy="25400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90151" y="211136"/>
            <a:ext cx="461490" cy="8890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69092" y="236536"/>
            <a:ext cx="102767" cy="12700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12439" y="211136"/>
            <a:ext cx="105254" cy="50800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58900" y="223836"/>
            <a:ext cx="102364" cy="12700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0" y="81446"/>
            <a:ext cx="631608" cy="7888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911761" y="46036"/>
            <a:ext cx="523241" cy="215900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293317" y="122236"/>
            <a:ext cx="102107" cy="127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446490" y="109536"/>
            <a:ext cx="102151" cy="12700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133069" y="96836"/>
            <a:ext cx="102274" cy="12700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695945" y="58736"/>
            <a:ext cx="113586" cy="88900"/>
          </a:xfrm>
          <a:prstGeom prst="rect">
            <a:avLst/>
          </a:prstGeom>
        </p:spPr>
      </p:pic>
      <p:sp>
        <p:nvSpPr>
          <p:cNvPr id="53" name="bg object 53"/>
          <p:cNvSpPr/>
          <p:nvPr/>
        </p:nvSpPr>
        <p:spPr>
          <a:xfrm>
            <a:off x="7649437" y="2221372"/>
            <a:ext cx="1421765" cy="2415540"/>
          </a:xfrm>
          <a:custGeom>
            <a:avLst/>
            <a:gdLst/>
            <a:ahLst/>
            <a:cxnLst/>
            <a:rect l="l" t="t" r="r" b="b"/>
            <a:pathLst>
              <a:path w="1421765" h="2415540">
                <a:moveTo>
                  <a:pt x="1421768" y="0"/>
                </a:moveTo>
                <a:lnTo>
                  <a:pt x="0" y="2415071"/>
                </a:lnTo>
              </a:path>
            </a:pathLst>
          </a:custGeom>
          <a:ln w="9525">
            <a:solidFill>
              <a:srgbClr val="BFBFB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645228" y="2248890"/>
            <a:ext cx="1377315" cy="2385695"/>
          </a:xfrm>
          <a:custGeom>
            <a:avLst/>
            <a:gdLst/>
            <a:ahLst/>
            <a:cxnLst/>
            <a:rect l="l" t="t" r="r" b="b"/>
            <a:pathLst>
              <a:path w="1377315" h="2385695">
                <a:moveTo>
                  <a:pt x="0" y="0"/>
                </a:moveTo>
                <a:lnTo>
                  <a:pt x="1377069" y="2385152"/>
                </a:lnTo>
              </a:path>
            </a:pathLst>
          </a:custGeom>
          <a:ln w="9525">
            <a:solidFill>
              <a:srgbClr val="BFBFB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6956762" y="3441571"/>
            <a:ext cx="2753995" cy="0"/>
          </a:xfrm>
          <a:custGeom>
            <a:avLst/>
            <a:gdLst/>
            <a:ahLst/>
            <a:cxnLst/>
            <a:rect l="l" t="t" r="r" b="b"/>
            <a:pathLst>
              <a:path w="2753995">
                <a:moveTo>
                  <a:pt x="0" y="0"/>
                </a:moveTo>
                <a:lnTo>
                  <a:pt x="0" y="0"/>
                </a:lnTo>
                <a:lnTo>
                  <a:pt x="2702982" y="0"/>
                </a:lnTo>
                <a:lnTo>
                  <a:pt x="2753982" y="0"/>
                </a:lnTo>
              </a:path>
            </a:pathLst>
          </a:custGeom>
          <a:ln w="9525">
            <a:solidFill>
              <a:srgbClr val="BFBFB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bg object 5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283301" y="2391051"/>
            <a:ext cx="2101042" cy="2101042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524602" y="2632351"/>
            <a:ext cx="1618441" cy="16184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23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7647" y="6845301"/>
            <a:ext cx="102655" cy="12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93227" y="6819901"/>
            <a:ext cx="485849" cy="380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2820" y="5105401"/>
            <a:ext cx="5009179" cy="17525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515516" y="6743701"/>
            <a:ext cx="676483" cy="888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29493" y="6807201"/>
            <a:ext cx="52000" cy="127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51700" y="6769101"/>
            <a:ext cx="108944" cy="5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11781" y="6794501"/>
            <a:ext cx="102274" cy="127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37593" y="6756401"/>
            <a:ext cx="107617" cy="508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98483" y="6781801"/>
            <a:ext cx="102151" cy="127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12121" y="6642101"/>
            <a:ext cx="565911" cy="1777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06119" y="6731001"/>
            <a:ext cx="1063364" cy="2539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85859" y="6667501"/>
            <a:ext cx="102364" cy="1269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29431" y="6642101"/>
            <a:ext cx="105254" cy="507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00321" y="6642101"/>
            <a:ext cx="305157" cy="1269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95483" y="6540501"/>
            <a:ext cx="582691" cy="1523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88560" y="6540501"/>
            <a:ext cx="156332" cy="12700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44232" y="6553201"/>
            <a:ext cx="143190" cy="5080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96269" y="6565901"/>
            <a:ext cx="98628" cy="127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33336"/>
            <a:ext cx="4966103" cy="1764013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0" y="252801"/>
            <a:ext cx="409879" cy="72634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47947" y="312736"/>
            <a:ext cx="184808" cy="12700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99165" y="312736"/>
            <a:ext cx="205598" cy="1270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78059" y="274636"/>
            <a:ext cx="455111" cy="3810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59703" y="300036"/>
            <a:ext cx="103231" cy="12700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02233" y="236536"/>
            <a:ext cx="154277" cy="88900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84306" y="249236"/>
            <a:ext cx="562496" cy="25400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790151" y="211136"/>
            <a:ext cx="461490" cy="8890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869092" y="236536"/>
            <a:ext cx="102767" cy="12700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12439" y="211136"/>
            <a:ext cx="105254" cy="50800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558900" y="223836"/>
            <a:ext cx="102364" cy="12700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0" y="81446"/>
            <a:ext cx="631608" cy="7888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911761" y="46036"/>
            <a:ext cx="523241" cy="215900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293317" y="122236"/>
            <a:ext cx="102107" cy="127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446490" y="109536"/>
            <a:ext cx="102151" cy="12700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133069" y="96836"/>
            <a:ext cx="102274" cy="12700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695945" y="58736"/>
            <a:ext cx="113586" cy="889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5880" y="381748"/>
            <a:ext cx="26873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2950" y="2546350"/>
            <a:ext cx="6071870" cy="248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07C75-6E3A-D768-245E-C7280C21F41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619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63.png"/><Relationship Id="rId3" Type="http://schemas.openxmlformats.org/officeDocument/2006/relationships/image" Target="../media/image19.png"/><Relationship Id="rId21" Type="http://schemas.openxmlformats.org/officeDocument/2006/relationships/image" Target="../media/image58.pn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17" Type="http://schemas.openxmlformats.org/officeDocument/2006/relationships/image" Target="../media/image32.png"/><Relationship Id="rId25" Type="http://schemas.openxmlformats.org/officeDocument/2006/relationships/image" Target="../media/image6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image" Target="../media/image6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66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19" Type="http://schemas.openxmlformats.org/officeDocument/2006/relationships/image" Target="../media/image68.png"/><Relationship Id="rId4" Type="http://schemas.openxmlformats.org/officeDocument/2006/relationships/image" Target="../media/image23.png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6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7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image" Target="../media/image78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7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7EB5E-5FE4-9CDF-A4D3-9818728B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981200"/>
            <a:ext cx="2687320" cy="802640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s-PE" sz="2800" b="1" dirty="0"/>
              <a:t>PROJECT TEAM</a:t>
            </a:r>
          </a:p>
        </p:txBody>
      </p:sp>
      <p:pic>
        <p:nvPicPr>
          <p:cNvPr id="5" name="Marcador de contenido 4" descr="Mesa de personas para reuniones de negocios">
            <a:extLst>
              <a:ext uri="{FF2B5EF4-FFF2-40B4-BE49-F238E27FC236}">
                <a16:creationId xmlns:a16="http://schemas.microsoft.com/office/drawing/2014/main" id="{B8934DC9-2842-4129-9854-BC500D197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584" r="7539" b="3"/>
          <a:stretch/>
        </p:blipFill>
        <p:spPr>
          <a:xfrm>
            <a:off x="609600" y="1447800"/>
            <a:ext cx="5943600" cy="4655820"/>
          </a:xfrm>
          <a:noFill/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63C69B-8A3B-1E00-323D-DF91BAF4A9F9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7010400" y="2895600"/>
            <a:ext cx="4389120" cy="3208020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s-ES" sz="2400" dirty="0">
                <a:solidFill>
                  <a:schemeClr val="bg1"/>
                </a:solidFill>
              </a:rPr>
              <a:t>Juan Campos – </a:t>
            </a:r>
            <a:r>
              <a:rPr lang="es-ES" sz="2400" dirty="0" err="1">
                <a:solidFill>
                  <a:schemeClr val="bg1"/>
                </a:solidFill>
              </a:rPr>
              <a:t>Team</a:t>
            </a:r>
            <a:r>
              <a:rPr lang="es-ES" sz="2400" dirty="0">
                <a:solidFill>
                  <a:schemeClr val="bg1"/>
                </a:solidFill>
              </a:rPr>
              <a:t> leader</a:t>
            </a: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chemeClr val="bg1"/>
                </a:solidFill>
              </a:rPr>
              <a:t>Evelyn Correia - Data-</a:t>
            </a:r>
            <a:r>
              <a:rPr lang="es-ES" sz="2400" dirty="0" err="1">
                <a:solidFill>
                  <a:schemeClr val="bg1"/>
                </a:solidFill>
              </a:rPr>
              <a:t>scientist</a:t>
            </a:r>
            <a:endParaRPr lang="es-ES" sz="2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chemeClr val="bg1"/>
                </a:solidFill>
              </a:rPr>
              <a:t>Miguel Pérez - Data-</a:t>
            </a:r>
            <a:r>
              <a:rPr lang="es-ES" sz="2400" dirty="0" err="1">
                <a:solidFill>
                  <a:schemeClr val="bg1"/>
                </a:solidFill>
              </a:rPr>
              <a:t>scientist</a:t>
            </a:r>
            <a:endParaRPr lang="es-ES" sz="2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chemeClr val="bg1"/>
                </a:solidFill>
              </a:rPr>
              <a:t>Carlos Zabala – Data-</a:t>
            </a:r>
            <a:r>
              <a:rPr lang="es-ES" sz="2400" dirty="0" err="1">
                <a:solidFill>
                  <a:schemeClr val="bg1"/>
                </a:solidFill>
              </a:rPr>
              <a:t>scientist</a:t>
            </a: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4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87" y="367715"/>
            <a:ext cx="775388" cy="2832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51896" y="241987"/>
            <a:ext cx="674430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3600" b="1" dirty="0">
                <a:solidFill>
                  <a:srgbClr val="F2F2F2"/>
                </a:solidFill>
                <a:latin typeface="+mj-lt"/>
                <a:cs typeface="Lucida Sans Unicode"/>
              </a:rPr>
              <a:t>Calificación del crédito</a:t>
            </a:r>
            <a:endParaRPr sz="3600" b="1" dirty="0">
              <a:latin typeface="+mj-lt"/>
              <a:cs typeface="Lucida Sans Unicode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020386D-FBF4-3FD8-F7F2-7037DE2D0EB6}"/>
              </a:ext>
            </a:extLst>
          </p:cNvPr>
          <p:cNvGrpSpPr/>
          <p:nvPr/>
        </p:nvGrpSpPr>
        <p:grpSpPr>
          <a:xfrm>
            <a:off x="1915280" y="1641997"/>
            <a:ext cx="7990720" cy="3574006"/>
            <a:chOff x="2057400" y="1940093"/>
            <a:chExt cx="8324256" cy="4218618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5B61C7D0-7EBF-BC7F-484A-B34210755318}"/>
                </a:ext>
              </a:extLst>
            </p:cNvPr>
            <p:cNvGrpSpPr/>
            <p:nvPr/>
          </p:nvGrpSpPr>
          <p:grpSpPr>
            <a:xfrm>
              <a:off x="2057400" y="1940093"/>
              <a:ext cx="7974239" cy="3670341"/>
              <a:chOff x="2057400" y="1940093"/>
              <a:chExt cx="7974239" cy="3670341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4884437B-5892-ADCC-F149-0E00BFD06183}"/>
                  </a:ext>
                </a:extLst>
              </p:cNvPr>
              <p:cNvGrpSpPr/>
              <p:nvPr/>
            </p:nvGrpSpPr>
            <p:grpSpPr>
              <a:xfrm>
                <a:off x="2057400" y="1940093"/>
                <a:ext cx="7974239" cy="3670341"/>
                <a:chOff x="2057400" y="1940093"/>
                <a:chExt cx="7974239" cy="3670341"/>
              </a:xfrm>
            </p:grpSpPr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5F89C2FF-A3B9-03AB-D100-C1E08C1FE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0779"/>
                <a:stretch/>
              </p:blipFill>
              <p:spPr>
                <a:xfrm>
                  <a:off x="2057400" y="1940093"/>
                  <a:ext cx="7974239" cy="3670341"/>
                </a:xfrm>
                <a:prstGeom prst="rect">
                  <a:avLst/>
                </a:prstGeom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175C38C9-9AC3-F1DD-532C-0AB319FED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0248" y="4114800"/>
                  <a:ext cx="3343742" cy="1495634"/>
                </a:xfrm>
                <a:prstGeom prst="rect">
                  <a:avLst/>
                </a:prstGeom>
              </p:spPr>
            </p:pic>
            <p:sp>
              <p:nvSpPr>
                <p:cNvPr id="11" name="object 26">
                  <a:extLst>
                    <a:ext uri="{FF2B5EF4-FFF2-40B4-BE49-F238E27FC236}">
                      <a16:creationId xmlns:a16="http://schemas.microsoft.com/office/drawing/2014/main" id="{C2157DB3-7AD9-EE5D-A9C9-B2BCF03244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57800" y="4548428"/>
                  <a:ext cx="1790700" cy="93615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>
                  <a:lvl1pPr>
                    <a:defRPr sz="3600" b="0" i="0">
                      <a:solidFill>
                        <a:schemeClr val="bg1"/>
                      </a:solidFill>
                      <a:latin typeface="Lucida Sans Unicode"/>
                      <a:ea typeface="+mj-ea"/>
                      <a:cs typeface="Lucida Sans Unicode"/>
                    </a:defRPr>
                  </a:lvl1pPr>
                </a:lstStyle>
                <a:p>
                  <a:pPr marL="12700">
                    <a:spcBef>
                      <a:spcPts val="100"/>
                    </a:spcBef>
                  </a:pPr>
                  <a:r>
                    <a:rPr lang="es-CL" sz="6000" b="1" dirty="0">
                      <a:solidFill>
                        <a:srgbClr val="F2F2F2"/>
                      </a:solidFill>
                    </a:rPr>
                    <a:t>755</a:t>
                  </a:r>
                  <a:endParaRPr lang="es-CL" sz="6000" b="1" dirty="0"/>
                </a:p>
              </p:txBody>
            </p:sp>
          </p:grpSp>
          <p:sp>
            <p:nvSpPr>
              <p:cNvPr id="15" name="Triángulo isósceles 14">
                <a:extLst>
                  <a:ext uri="{FF2B5EF4-FFF2-40B4-BE49-F238E27FC236}">
                    <a16:creationId xmlns:a16="http://schemas.microsoft.com/office/drawing/2014/main" id="{E2FF0AEA-2CBE-E6DD-0ACC-D1B7CBB87B00}"/>
                  </a:ext>
                </a:extLst>
              </p:cNvPr>
              <p:cNvSpPr/>
              <p:nvPr/>
            </p:nvSpPr>
            <p:spPr>
              <a:xfrm rot="21307602">
                <a:off x="8324256" y="2993630"/>
                <a:ext cx="533400" cy="45720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" name="object 26">
              <a:extLst>
                <a:ext uri="{FF2B5EF4-FFF2-40B4-BE49-F238E27FC236}">
                  <a16:creationId xmlns:a16="http://schemas.microsoft.com/office/drawing/2014/main" id="{176F4940-3736-BEE3-F609-DBA3868F6477}"/>
                </a:ext>
              </a:extLst>
            </p:cNvPr>
            <p:cNvSpPr txBox="1">
              <a:spLocks/>
            </p:cNvSpPr>
            <p:nvPr/>
          </p:nvSpPr>
          <p:spPr>
            <a:xfrm>
              <a:off x="2819400" y="5715000"/>
              <a:ext cx="179070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chemeClr val="bg1"/>
                  </a:solidFill>
                  <a:latin typeface="Lucida Sans Unicode"/>
                  <a:ea typeface="+mj-ea"/>
                  <a:cs typeface="Lucida Sans Unicode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es-CL" sz="2800" b="1" dirty="0">
                  <a:solidFill>
                    <a:srgbClr val="F2F2F2"/>
                  </a:solidFill>
                </a:rPr>
                <a:t>300</a:t>
              </a:r>
              <a:endParaRPr lang="es-CL" sz="2800" b="1" dirty="0"/>
            </a:p>
          </p:txBody>
        </p:sp>
        <p:sp>
          <p:nvSpPr>
            <p:cNvPr id="3" name="object 26">
              <a:extLst>
                <a:ext uri="{FF2B5EF4-FFF2-40B4-BE49-F238E27FC236}">
                  <a16:creationId xmlns:a16="http://schemas.microsoft.com/office/drawing/2014/main" id="{A26D1903-4EFF-E6C1-29AD-57B05DC015D7}"/>
                </a:ext>
              </a:extLst>
            </p:cNvPr>
            <p:cNvSpPr txBox="1">
              <a:spLocks/>
            </p:cNvSpPr>
            <p:nvPr/>
          </p:nvSpPr>
          <p:spPr>
            <a:xfrm>
              <a:off x="8590956" y="5714999"/>
              <a:ext cx="179070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600" b="0" i="0">
                  <a:solidFill>
                    <a:schemeClr val="bg1"/>
                  </a:solidFill>
                  <a:latin typeface="Lucida Sans Unicode"/>
                  <a:ea typeface="+mj-ea"/>
                  <a:cs typeface="Lucida Sans Unicode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es-CL" sz="2800" b="1" dirty="0">
                  <a:solidFill>
                    <a:srgbClr val="F2F2F2"/>
                  </a:solidFill>
                </a:rPr>
                <a:t>850</a:t>
              </a:r>
              <a:endParaRPr lang="es-CL" sz="2800" b="1" dirty="0"/>
            </a:p>
          </p:txBody>
        </p:sp>
      </p:grp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95CCC254-9FB7-243F-CA91-FBA6C770D0B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410200" y="3276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6" name="AutoShape 4" descr="Image">
            <a:extLst>
              <a:ext uri="{FF2B5EF4-FFF2-40B4-BE49-F238E27FC236}">
                <a16:creationId xmlns:a16="http://schemas.microsoft.com/office/drawing/2014/main" id="{F5564950-DE3D-5ED6-4329-140874737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52150" y="4572000"/>
            <a:ext cx="1329585" cy="132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B50695-B3EC-E7B7-CF74-23B3EFF8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5" y="1471612"/>
            <a:ext cx="6953250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5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12121" y="5105401"/>
            <a:ext cx="5480050" cy="1752600"/>
            <a:chOff x="6712121" y="5105401"/>
            <a:chExt cx="5480050" cy="1752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647" y="6845301"/>
              <a:ext cx="102655" cy="12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227" y="6819901"/>
              <a:ext cx="485849" cy="38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820" y="5105401"/>
              <a:ext cx="5009179" cy="17525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5516" y="6743701"/>
              <a:ext cx="676483" cy="88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9493" y="6807201"/>
              <a:ext cx="52000" cy="12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700" y="6769101"/>
              <a:ext cx="108944" cy="5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781" y="6794501"/>
              <a:ext cx="102274" cy="12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7593" y="6756401"/>
              <a:ext cx="107617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8483" y="6781801"/>
              <a:ext cx="102151" cy="12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2121" y="6642101"/>
              <a:ext cx="565911" cy="177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6119" y="6731001"/>
              <a:ext cx="1063364" cy="25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5859" y="6667501"/>
              <a:ext cx="102364" cy="12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9431" y="6642101"/>
              <a:ext cx="105254" cy="50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0321" y="6642101"/>
              <a:ext cx="305157" cy="126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483" y="6540501"/>
              <a:ext cx="582691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88560" y="6540501"/>
              <a:ext cx="156332" cy="127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4232" y="6553201"/>
              <a:ext cx="14319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96269" y="6565901"/>
              <a:ext cx="98628" cy="1270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Conclusiones</a:t>
            </a:r>
          </a:p>
        </p:txBody>
      </p: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23210" y="945221"/>
            <a:ext cx="1385620" cy="33101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12269" y="3955612"/>
            <a:ext cx="1390015" cy="247650"/>
          </a:xfrm>
          <a:custGeom>
            <a:avLst/>
            <a:gdLst/>
            <a:ahLst/>
            <a:cxnLst/>
            <a:rect l="l" t="t" r="r" b="b"/>
            <a:pathLst>
              <a:path w="1390014" h="247650">
                <a:moveTo>
                  <a:pt x="25738" y="0"/>
                </a:moveTo>
                <a:lnTo>
                  <a:pt x="1364026" y="0"/>
                </a:lnTo>
                <a:lnTo>
                  <a:pt x="1374045" y="2022"/>
                </a:lnTo>
                <a:lnTo>
                  <a:pt x="1382226" y="7538"/>
                </a:lnTo>
                <a:lnTo>
                  <a:pt x="1387742" y="15719"/>
                </a:lnTo>
                <a:lnTo>
                  <a:pt x="1389764" y="25738"/>
                </a:lnTo>
                <a:lnTo>
                  <a:pt x="1389764" y="221886"/>
                </a:lnTo>
                <a:lnTo>
                  <a:pt x="1387742" y="231904"/>
                </a:lnTo>
                <a:lnTo>
                  <a:pt x="1382226" y="240085"/>
                </a:lnTo>
                <a:lnTo>
                  <a:pt x="1374045" y="245601"/>
                </a:lnTo>
                <a:lnTo>
                  <a:pt x="1364026" y="247623"/>
                </a:lnTo>
                <a:lnTo>
                  <a:pt x="25738" y="247623"/>
                </a:lnTo>
                <a:lnTo>
                  <a:pt x="15719" y="245601"/>
                </a:lnTo>
                <a:lnTo>
                  <a:pt x="7538" y="240085"/>
                </a:lnTo>
                <a:lnTo>
                  <a:pt x="2022" y="231904"/>
                </a:lnTo>
                <a:lnTo>
                  <a:pt x="0" y="221886"/>
                </a:lnTo>
                <a:lnTo>
                  <a:pt x="0" y="25738"/>
                </a:lnTo>
                <a:lnTo>
                  <a:pt x="2022" y="15719"/>
                </a:lnTo>
                <a:lnTo>
                  <a:pt x="7538" y="7538"/>
                </a:lnTo>
                <a:lnTo>
                  <a:pt x="15719" y="2022"/>
                </a:lnTo>
                <a:lnTo>
                  <a:pt x="25738" y="0"/>
                </a:lnTo>
                <a:close/>
              </a:path>
            </a:pathLst>
          </a:custGeom>
          <a:ln w="9525">
            <a:solidFill>
              <a:srgbClr val="21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20661" y="91070"/>
            <a:ext cx="1360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Objetivo</a:t>
            </a:r>
            <a:r>
              <a:rPr sz="1200" spc="-6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cumplido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7140" y="222050"/>
            <a:ext cx="524781" cy="191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43600" y="91070"/>
            <a:ext cx="6248400" cy="676692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12269" y="1631768"/>
            <a:ext cx="842010" cy="247650"/>
          </a:xfrm>
          <a:custGeom>
            <a:avLst/>
            <a:gdLst/>
            <a:ahLst/>
            <a:cxnLst/>
            <a:rect l="l" t="t" r="r" b="b"/>
            <a:pathLst>
              <a:path w="842010" h="247650">
                <a:moveTo>
                  <a:pt x="25738" y="0"/>
                </a:moveTo>
                <a:lnTo>
                  <a:pt x="816225" y="0"/>
                </a:lnTo>
                <a:lnTo>
                  <a:pt x="826244" y="2022"/>
                </a:lnTo>
                <a:lnTo>
                  <a:pt x="834425" y="7538"/>
                </a:lnTo>
                <a:lnTo>
                  <a:pt x="839941" y="15719"/>
                </a:lnTo>
                <a:lnTo>
                  <a:pt x="841964" y="25738"/>
                </a:lnTo>
                <a:lnTo>
                  <a:pt x="841964" y="221886"/>
                </a:lnTo>
                <a:lnTo>
                  <a:pt x="839941" y="231904"/>
                </a:lnTo>
                <a:lnTo>
                  <a:pt x="834425" y="240085"/>
                </a:lnTo>
                <a:lnTo>
                  <a:pt x="826244" y="245601"/>
                </a:lnTo>
                <a:lnTo>
                  <a:pt x="816225" y="247623"/>
                </a:lnTo>
                <a:lnTo>
                  <a:pt x="25738" y="247623"/>
                </a:lnTo>
                <a:lnTo>
                  <a:pt x="15719" y="245601"/>
                </a:lnTo>
                <a:lnTo>
                  <a:pt x="7538" y="240085"/>
                </a:lnTo>
                <a:lnTo>
                  <a:pt x="2022" y="231904"/>
                </a:lnTo>
                <a:lnTo>
                  <a:pt x="0" y="221886"/>
                </a:lnTo>
                <a:lnTo>
                  <a:pt x="0" y="25738"/>
                </a:lnTo>
                <a:lnTo>
                  <a:pt x="2022" y="15719"/>
                </a:lnTo>
                <a:lnTo>
                  <a:pt x="7538" y="7538"/>
                </a:lnTo>
                <a:lnTo>
                  <a:pt x="15719" y="2022"/>
                </a:lnTo>
                <a:lnTo>
                  <a:pt x="25738" y="0"/>
                </a:lnTo>
                <a:close/>
              </a:path>
            </a:pathLst>
          </a:custGeom>
          <a:ln w="9525">
            <a:solidFill>
              <a:srgbClr val="21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7432" y="1666781"/>
            <a:ext cx="4731368" cy="19212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</a:t>
            </a:r>
            <a:r>
              <a:rPr lang="es-CO"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SUMEN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endParaRPr sz="900" dirty="0">
              <a:latin typeface="Lucida Sans Unicode"/>
              <a:cs typeface="Lucida Sans Unicode"/>
            </a:endParaRPr>
          </a:p>
          <a:p>
            <a:pPr marL="112395" marR="5080" indent="-100330" algn="just">
              <a:lnSpc>
                <a:spcPct val="162500"/>
              </a:lnSpc>
              <a:spcBef>
                <a:spcPts val="500"/>
              </a:spcBef>
              <a:buChar char="•"/>
              <a:tabLst>
                <a:tab pos="113030" algn="l"/>
              </a:tabLst>
            </a:pP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sz="11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partir</a:t>
            </a:r>
            <a:r>
              <a:rPr sz="1100" spc="-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del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objetivo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negocio,</a:t>
            </a:r>
            <a:r>
              <a:rPr sz="1100" spc="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se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30" dirty="0">
                <a:solidFill>
                  <a:srgbClr val="D9D9D9"/>
                </a:solidFill>
                <a:latin typeface="Lucida Sans Unicode"/>
                <a:cs typeface="Lucida Sans Unicode"/>
              </a:rPr>
              <a:t>ha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realizado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la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limpieza, </a:t>
            </a:r>
            <a:r>
              <a:rPr sz="1100" spc="-35" dirty="0">
                <a:solidFill>
                  <a:srgbClr val="D9D9D9"/>
                </a:solidFill>
                <a:latin typeface="Lucida Sans Unicode"/>
                <a:cs typeface="Lucida Sans Unicode"/>
              </a:rPr>
              <a:t>análisis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y </a:t>
            </a:r>
            <a:r>
              <a:rPr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preparación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de 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datos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para </a:t>
            </a:r>
            <a:r>
              <a:rPr sz="11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finalmente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crear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un </a:t>
            </a:r>
            <a:r>
              <a:rPr sz="11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modelo</a:t>
            </a:r>
            <a:r>
              <a:rPr sz="1100" spc="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que</a:t>
            </a:r>
            <a:r>
              <a:rPr sz="1100" spc="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pudiera</a:t>
            </a:r>
            <a:r>
              <a:rPr sz="1100" spc="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clasificar</a:t>
            </a:r>
            <a:r>
              <a:rPr sz="1100" spc="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100" spc="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forma</a:t>
            </a:r>
            <a:r>
              <a:rPr sz="1100" spc="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automática</a:t>
            </a:r>
            <a:r>
              <a:rPr sz="1100" spc="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sz="1100" spc="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los </a:t>
            </a:r>
            <a:r>
              <a:rPr sz="11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clientes a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partir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su</a:t>
            </a:r>
            <a:r>
              <a:rPr sz="11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información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crediticia</a:t>
            </a:r>
            <a:endParaRPr sz="1100" dirty="0">
              <a:latin typeface="Lucida Sans Unicode"/>
              <a:cs typeface="Lucida Sans Unicode"/>
            </a:endParaRPr>
          </a:p>
          <a:p>
            <a:pPr marL="112395" marR="5080" indent="-100330" algn="just">
              <a:lnSpc>
                <a:spcPct val="162500"/>
              </a:lnSpc>
              <a:spcBef>
                <a:spcPts val="600"/>
              </a:spcBef>
              <a:buChar char="•"/>
              <a:tabLst>
                <a:tab pos="113030" algn="l"/>
              </a:tabLst>
            </a:pP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Se</a:t>
            </a:r>
            <a:r>
              <a:rPr sz="1100" spc="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ha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conseguido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obtener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un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modelo,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que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D9D9D9"/>
                </a:solidFill>
                <a:latin typeface="Lucida Sans Unicode"/>
                <a:cs typeface="Lucida Sans Unicode"/>
              </a:rPr>
              <a:t>en</a:t>
            </a:r>
            <a:r>
              <a:rPr sz="1100" spc="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términos </a:t>
            </a:r>
            <a:r>
              <a:rPr sz="11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generales,</a:t>
            </a:r>
            <a:r>
              <a:rPr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7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clasifica</a:t>
            </a:r>
            <a:r>
              <a:rPr sz="11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100" spc="-75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correctamente</a:t>
            </a:r>
            <a:r>
              <a:rPr lang="es-ES"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casi</a:t>
            </a:r>
            <a:r>
              <a:rPr lang="es-ES"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un</a:t>
            </a:r>
            <a:r>
              <a:rPr lang="es-ES" sz="11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81%</a:t>
            </a:r>
            <a:r>
              <a:rPr lang="es-ES"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lang="es-ES" sz="11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las</a:t>
            </a:r>
            <a:r>
              <a:rPr lang="es-ES" sz="11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1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veces los casos positivos</a:t>
            </a:r>
            <a:endParaRPr sz="1100" dirty="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7431" y="3990625"/>
            <a:ext cx="5036167" cy="2039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ÁREAS</a:t>
            </a:r>
            <a:r>
              <a:rPr sz="10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10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MEJORA</a:t>
            </a:r>
            <a:endParaRPr sz="10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62500"/>
              </a:lnSpc>
              <a:spcBef>
                <a:spcPts val="885"/>
              </a:spcBef>
            </a:pPr>
            <a:r>
              <a:rPr sz="1050" b="1" spc="1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lang="es-CO"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Refinar la evaluación del modelo</a:t>
            </a:r>
            <a:endParaRPr lang="es-CO" sz="1200" spc="-10" dirty="0">
              <a:solidFill>
                <a:srgbClr val="D9D9D9"/>
              </a:solidFill>
              <a:latin typeface="Lucida Sans Unicode"/>
              <a:cs typeface="Lucida Sans Unicode"/>
            </a:endParaRPr>
          </a:p>
          <a:p>
            <a:pPr marL="112395" indent="-100330">
              <a:lnSpc>
                <a:spcPct val="100000"/>
              </a:lnSpc>
              <a:spcBef>
                <a:spcPts val="1350"/>
              </a:spcBef>
              <a:buChar char="•"/>
              <a:tabLst>
                <a:tab pos="113030" algn="l"/>
              </a:tabLst>
            </a:pPr>
            <a:r>
              <a:rPr lang="es-CO"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Revisión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completa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la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fase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limpieza</a:t>
            </a:r>
            <a:endParaRPr lang="es-CO" sz="1200" spc="-10" dirty="0">
              <a:solidFill>
                <a:srgbClr val="D9D9D9"/>
              </a:solidFill>
              <a:latin typeface="Lucida Sans Unicode"/>
              <a:cs typeface="Lucida Sans Unicode"/>
            </a:endParaRPr>
          </a:p>
          <a:p>
            <a:pPr marL="112395" indent="-100330">
              <a:spcBef>
                <a:spcPts val="1350"/>
              </a:spcBef>
              <a:buFontTx/>
              <a:buChar char="•"/>
              <a:tabLst>
                <a:tab pos="113030" algn="l"/>
              </a:tabLst>
            </a:pPr>
            <a:r>
              <a:rPr lang="es-CO"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Optimización del modelo</a:t>
            </a:r>
            <a:endParaRPr lang="es-CO" sz="1200" dirty="0">
              <a:latin typeface="Lucida Sans Unicode"/>
              <a:cs typeface="Lucida Sans Unicode"/>
            </a:endParaRPr>
          </a:p>
          <a:p>
            <a:pPr marL="112395" indent="-100330">
              <a:lnSpc>
                <a:spcPct val="100000"/>
              </a:lnSpc>
              <a:spcBef>
                <a:spcPts val="1350"/>
              </a:spcBef>
              <a:buChar char="•"/>
              <a:tabLst>
                <a:tab pos="113030" algn="l"/>
              </a:tabLst>
            </a:pPr>
            <a:r>
              <a:rPr sz="1200" spc="-75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Análisis</a:t>
            </a:r>
            <a:r>
              <a:rPr sz="12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detallado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las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variables</a:t>
            </a:r>
            <a:endParaRPr sz="1200" dirty="0">
              <a:latin typeface="Lucida Sans Unicode"/>
              <a:cs typeface="Lucida Sans Unicode"/>
            </a:endParaRPr>
          </a:p>
          <a:p>
            <a:pPr marL="112395" indent="-100330">
              <a:lnSpc>
                <a:spcPct val="100000"/>
              </a:lnSpc>
              <a:spcBef>
                <a:spcPts val="1350"/>
              </a:spcBef>
              <a:buChar char="•"/>
              <a:tabLst>
                <a:tab pos="113030" algn="l"/>
              </a:tabLst>
            </a:pP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Nuevas </a:t>
            </a:r>
            <a:r>
              <a:rPr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pruebas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con</a:t>
            </a:r>
            <a:r>
              <a:rPr sz="12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 el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resto</a:t>
            </a:r>
            <a:r>
              <a:rPr sz="12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modelos</a:t>
            </a: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75614" y="245102"/>
            <a:ext cx="3810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65" dirty="0">
                <a:solidFill>
                  <a:srgbClr val="F2F2F2"/>
                </a:solidFill>
                <a:latin typeface="Lucida Sans Unicode"/>
                <a:cs typeface="Lucida Sans Unicode"/>
              </a:rPr>
              <a:t>11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1447" y="6217182"/>
            <a:ext cx="301479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81A8BA"/>
                </a:solidFill>
                <a:latin typeface="Calibri"/>
                <a:cs typeface="Calibri"/>
              </a:rPr>
              <a:t>¡Muchas</a:t>
            </a:r>
            <a:r>
              <a:rPr sz="1400" b="1" spc="17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81A8BA"/>
                </a:solidFill>
                <a:latin typeface="Calibri"/>
                <a:cs typeface="Calibri"/>
              </a:rPr>
              <a:t>gracias</a:t>
            </a:r>
            <a:r>
              <a:rPr sz="1400" b="1" spc="17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sz="1400" b="1" spc="55" dirty="0" err="1">
                <a:solidFill>
                  <a:srgbClr val="81A8BA"/>
                </a:solidFill>
                <a:latin typeface="Calibri"/>
                <a:cs typeface="Calibri"/>
              </a:rPr>
              <a:t>por</a:t>
            </a:r>
            <a:r>
              <a:rPr sz="1400" b="1" spc="17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lang="es-CO" sz="1400" b="1" spc="85" dirty="0">
                <a:solidFill>
                  <a:srgbClr val="81A8BA"/>
                </a:solidFill>
                <a:latin typeface="Calibri"/>
                <a:cs typeface="Calibri"/>
              </a:rPr>
              <a:t>su</a:t>
            </a:r>
            <a:r>
              <a:rPr sz="1400" b="1" spc="17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81A8BA"/>
                </a:solidFill>
                <a:latin typeface="Calibri"/>
                <a:cs typeface="Calibri"/>
              </a:rPr>
              <a:t>tiempo!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471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5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6712121" y="5105401"/>
            <a:ext cx="5480050" cy="1752600"/>
            <a:chOff x="6712121" y="5105401"/>
            <a:chExt cx="5480050" cy="1752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647" y="6845301"/>
              <a:ext cx="102655" cy="12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227" y="6819901"/>
              <a:ext cx="485849" cy="38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820" y="5105401"/>
              <a:ext cx="5009179" cy="17525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5516" y="6743701"/>
              <a:ext cx="676483" cy="88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9493" y="6807201"/>
              <a:ext cx="52000" cy="12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700" y="6769101"/>
              <a:ext cx="108944" cy="5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781" y="6794501"/>
              <a:ext cx="102274" cy="12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7593" y="6756401"/>
              <a:ext cx="107617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8483" y="6781801"/>
              <a:ext cx="102151" cy="12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2121" y="6642101"/>
              <a:ext cx="565911" cy="177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6119" y="6731001"/>
              <a:ext cx="1063364" cy="25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5859" y="6667501"/>
              <a:ext cx="102364" cy="12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9431" y="6642101"/>
              <a:ext cx="105254" cy="50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0321" y="6642101"/>
              <a:ext cx="305157" cy="126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483" y="6540501"/>
              <a:ext cx="582691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88560" y="6540501"/>
              <a:ext cx="156332" cy="127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4232" y="6553201"/>
              <a:ext cx="14319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96269" y="6565901"/>
              <a:ext cx="98628" cy="1270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895880" y="381748"/>
            <a:ext cx="2518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pc="-145" dirty="0"/>
              <a:t>Situación</a:t>
            </a:r>
            <a:r>
              <a:rPr spc="-110" dirty="0"/>
              <a:t> </a:t>
            </a:r>
            <a:r>
              <a:rPr lang="es-PE" spc="-105" dirty="0"/>
              <a:t>de</a:t>
            </a:r>
            <a:endParaRPr spc="-105" dirty="0"/>
          </a:p>
        </p:txBody>
      </p: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42413" y="950707"/>
            <a:ext cx="1625650" cy="4251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7140" y="222050"/>
            <a:ext cx="524781" cy="1916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14400" y="1828800"/>
            <a:ext cx="990600" cy="270038"/>
          </a:xfrm>
          <a:custGeom>
            <a:avLst/>
            <a:gdLst/>
            <a:ahLst/>
            <a:cxnLst/>
            <a:rect l="l" t="t" r="r" b="b"/>
            <a:pathLst>
              <a:path w="842010" h="247650">
                <a:moveTo>
                  <a:pt x="25738" y="0"/>
                </a:moveTo>
                <a:lnTo>
                  <a:pt x="816225" y="0"/>
                </a:lnTo>
                <a:lnTo>
                  <a:pt x="826244" y="2022"/>
                </a:lnTo>
                <a:lnTo>
                  <a:pt x="834425" y="7538"/>
                </a:lnTo>
                <a:lnTo>
                  <a:pt x="839941" y="15719"/>
                </a:lnTo>
                <a:lnTo>
                  <a:pt x="841964" y="25738"/>
                </a:lnTo>
                <a:lnTo>
                  <a:pt x="841964" y="221886"/>
                </a:lnTo>
                <a:lnTo>
                  <a:pt x="839941" y="231904"/>
                </a:lnTo>
                <a:lnTo>
                  <a:pt x="834425" y="240085"/>
                </a:lnTo>
                <a:lnTo>
                  <a:pt x="826244" y="245601"/>
                </a:lnTo>
                <a:lnTo>
                  <a:pt x="816225" y="247623"/>
                </a:lnTo>
                <a:lnTo>
                  <a:pt x="25738" y="247623"/>
                </a:lnTo>
                <a:lnTo>
                  <a:pt x="15719" y="245601"/>
                </a:lnTo>
                <a:lnTo>
                  <a:pt x="7538" y="240085"/>
                </a:lnTo>
                <a:lnTo>
                  <a:pt x="2022" y="231904"/>
                </a:lnTo>
                <a:lnTo>
                  <a:pt x="0" y="221886"/>
                </a:lnTo>
                <a:lnTo>
                  <a:pt x="0" y="25738"/>
                </a:lnTo>
                <a:lnTo>
                  <a:pt x="2022" y="15719"/>
                </a:lnTo>
                <a:lnTo>
                  <a:pt x="7538" y="7538"/>
                </a:lnTo>
                <a:lnTo>
                  <a:pt x="15719" y="2022"/>
                </a:lnTo>
                <a:lnTo>
                  <a:pt x="25738" y="0"/>
                </a:lnTo>
                <a:close/>
              </a:path>
            </a:pathLst>
          </a:custGeom>
          <a:ln w="9525">
            <a:solidFill>
              <a:srgbClr val="21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50316" y="1880191"/>
            <a:ext cx="4712284" cy="172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00"/>
              </a:spcBef>
            </a:pPr>
            <a:r>
              <a:rPr lang="es-ES" sz="1200" b="1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CONTEXTO</a:t>
            </a:r>
            <a:endParaRPr lang="es-ES" sz="1200" b="1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62500"/>
              </a:lnSpc>
              <a:spcBef>
                <a:spcPts val="500"/>
              </a:spcBef>
            </a:pPr>
            <a:r>
              <a:rPr lang="es-ES"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Una institución financiera alemana busca reducir su índice de morosidad, mejorando la precisión de la evaluación del riesgo crediticio de los clientes, como científicos de datos propondremos una solución.</a:t>
            </a:r>
            <a:endParaRPr lang="es-ES" sz="12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s-ES" sz="1600" dirty="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23363" y="3558114"/>
            <a:ext cx="842010" cy="247650"/>
          </a:xfrm>
          <a:custGeom>
            <a:avLst/>
            <a:gdLst/>
            <a:ahLst/>
            <a:cxnLst/>
            <a:rect l="l" t="t" r="r" b="b"/>
            <a:pathLst>
              <a:path w="842010" h="247650">
                <a:moveTo>
                  <a:pt x="25738" y="0"/>
                </a:moveTo>
                <a:lnTo>
                  <a:pt x="816225" y="0"/>
                </a:lnTo>
                <a:lnTo>
                  <a:pt x="826244" y="2022"/>
                </a:lnTo>
                <a:lnTo>
                  <a:pt x="834425" y="7538"/>
                </a:lnTo>
                <a:lnTo>
                  <a:pt x="839941" y="15719"/>
                </a:lnTo>
                <a:lnTo>
                  <a:pt x="841964" y="25738"/>
                </a:lnTo>
                <a:lnTo>
                  <a:pt x="841964" y="221886"/>
                </a:lnTo>
                <a:lnTo>
                  <a:pt x="839941" y="231904"/>
                </a:lnTo>
                <a:lnTo>
                  <a:pt x="834425" y="240085"/>
                </a:lnTo>
                <a:lnTo>
                  <a:pt x="826244" y="245601"/>
                </a:lnTo>
                <a:lnTo>
                  <a:pt x="816225" y="247623"/>
                </a:lnTo>
                <a:lnTo>
                  <a:pt x="25738" y="247623"/>
                </a:lnTo>
                <a:lnTo>
                  <a:pt x="15719" y="245601"/>
                </a:lnTo>
                <a:lnTo>
                  <a:pt x="7538" y="240085"/>
                </a:lnTo>
                <a:lnTo>
                  <a:pt x="2022" y="231904"/>
                </a:lnTo>
                <a:lnTo>
                  <a:pt x="0" y="221886"/>
                </a:lnTo>
                <a:lnTo>
                  <a:pt x="0" y="25738"/>
                </a:lnTo>
                <a:lnTo>
                  <a:pt x="2022" y="15719"/>
                </a:lnTo>
                <a:lnTo>
                  <a:pt x="7538" y="7538"/>
                </a:lnTo>
                <a:lnTo>
                  <a:pt x="15719" y="2022"/>
                </a:lnTo>
                <a:lnTo>
                  <a:pt x="25738" y="0"/>
                </a:lnTo>
                <a:close/>
              </a:path>
            </a:pathLst>
          </a:custGeom>
          <a:ln w="9525">
            <a:solidFill>
              <a:srgbClr val="21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95880" y="3625036"/>
            <a:ext cx="4953001" cy="1173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SOLUCIÓN </a:t>
            </a:r>
            <a:endParaRPr sz="1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62500"/>
              </a:lnSpc>
              <a:spcBef>
                <a:spcPts val="800"/>
              </a:spcBef>
            </a:pPr>
            <a:r>
              <a:rPr lang="es-CO"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Se implementara un modelo de aprendizaje automático de clasificación que permita mejorar la eficiencia para otorgar un crédito.</a:t>
            </a:r>
            <a:endParaRPr sz="1200" dirty="0">
              <a:solidFill>
                <a:schemeClr val="bg1">
                  <a:lumMod val="95000"/>
                </a:schemeClr>
              </a:solidFill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7140" y="5020281"/>
            <a:ext cx="1545060" cy="292056"/>
          </a:xfrm>
          <a:custGeom>
            <a:avLst/>
            <a:gdLst/>
            <a:ahLst/>
            <a:cxnLst/>
            <a:rect l="l" t="t" r="r" b="b"/>
            <a:pathLst>
              <a:path w="1407795" h="247650">
                <a:moveTo>
                  <a:pt x="25738" y="0"/>
                </a:moveTo>
                <a:lnTo>
                  <a:pt x="1381785" y="0"/>
                </a:lnTo>
                <a:lnTo>
                  <a:pt x="1391803" y="2022"/>
                </a:lnTo>
                <a:lnTo>
                  <a:pt x="1399984" y="7538"/>
                </a:lnTo>
                <a:lnTo>
                  <a:pt x="1405500" y="15719"/>
                </a:lnTo>
                <a:lnTo>
                  <a:pt x="1407523" y="25738"/>
                </a:lnTo>
                <a:lnTo>
                  <a:pt x="1407523" y="221886"/>
                </a:lnTo>
                <a:lnTo>
                  <a:pt x="1405500" y="231904"/>
                </a:lnTo>
                <a:lnTo>
                  <a:pt x="1399984" y="240085"/>
                </a:lnTo>
                <a:lnTo>
                  <a:pt x="1391803" y="245601"/>
                </a:lnTo>
                <a:lnTo>
                  <a:pt x="1381785" y="247623"/>
                </a:lnTo>
                <a:lnTo>
                  <a:pt x="25738" y="247623"/>
                </a:lnTo>
                <a:lnTo>
                  <a:pt x="15719" y="245601"/>
                </a:lnTo>
                <a:lnTo>
                  <a:pt x="7538" y="240085"/>
                </a:lnTo>
                <a:lnTo>
                  <a:pt x="2022" y="231904"/>
                </a:lnTo>
                <a:lnTo>
                  <a:pt x="0" y="221886"/>
                </a:lnTo>
                <a:lnTo>
                  <a:pt x="0" y="25738"/>
                </a:lnTo>
                <a:lnTo>
                  <a:pt x="2022" y="15719"/>
                </a:lnTo>
                <a:lnTo>
                  <a:pt x="7538" y="7538"/>
                </a:lnTo>
                <a:lnTo>
                  <a:pt x="15719" y="2022"/>
                </a:lnTo>
                <a:lnTo>
                  <a:pt x="25738" y="0"/>
                </a:lnTo>
                <a:close/>
              </a:path>
            </a:pathLst>
          </a:custGeom>
          <a:ln w="9525">
            <a:solidFill>
              <a:srgbClr val="21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6044" y="5064042"/>
            <a:ext cx="3903282" cy="872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ENFOQUE</a:t>
            </a:r>
            <a:r>
              <a:rPr sz="1200" spc="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TÉCNICO</a:t>
            </a:r>
            <a:endParaRPr sz="12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62500"/>
              </a:lnSpc>
              <a:spcBef>
                <a:spcPts val="800"/>
              </a:spcBef>
            </a:pPr>
            <a:r>
              <a:rPr sz="12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Credit</a:t>
            </a:r>
            <a:r>
              <a:rPr sz="1200" spc="3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35" dirty="0">
                <a:solidFill>
                  <a:srgbClr val="D9D9D9"/>
                </a:solidFill>
                <a:latin typeface="Lucida Sans Unicode"/>
                <a:cs typeface="Lucida Sans Unicode"/>
              </a:rPr>
              <a:t>Scoring</a:t>
            </a:r>
            <a:r>
              <a:rPr sz="1200" spc="3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a</a:t>
            </a:r>
            <a:r>
              <a:rPr sz="1200" spc="3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través</a:t>
            </a:r>
            <a:r>
              <a:rPr sz="1200" spc="3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200" spc="3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un</a:t>
            </a:r>
            <a:r>
              <a:rPr lang="es-CO" sz="1200" dirty="0">
                <a:solidFill>
                  <a:srgbClr val="D9D9D9"/>
                </a:solidFill>
                <a:latin typeface="Lucida Sans Unicode"/>
                <a:cs typeface="Lucida Sans Unicode"/>
              </a:rPr>
              <a:t> modelo supervisado de clasificación.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464514" y="245102"/>
            <a:ext cx="2032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85" dirty="0">
                <a:solidFill>
                  <a:srgbClr val="F2F2F2"/>
                </a:solidFill>
                <a:latin typeface="Lucida Sans Unicode"/>
                <a:cs typeface="Lucida Sans Unicode"/>
              </a:rPr>
              <a:t>2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C792CECB-15B5-DBDC-0BCF-B4B6A815F8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0"/>
            <a:ext cx="57911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7558" y="3290036"/>
            <a:ext cx="793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76828" y="2731052"/>
            <a:ext cx="1490206" cy="1376582"/>
            <a:chOff x="9711194" y="2882756"/>
            <a:chExt cx="1118235" cy="1118235"/>
          </a:xfrm>
        </p:grpSpPr>
        <p:sp>
          <p:nvSpPr>
            <p:cNvPr id="4" name="object 4"/>
            <p:cNvSpPr/>
            <p:nvPr/>
          </p:nvSpPr>
          <p:spPr>
            <a:xfrm>
              <a:off x="9714370" y="2885931"/>
              <a:ext cx="1111885" cy="1111885"/>
            </a:xfrm>
            <a:custGeom>
              <a:avLst/>
              <a:gdLst/>
              <a:ahLst/>
              <a:cxnLst/>
              <a:rect l="l" t="t" r="r" b="b"/>
              <a:pathLst>
                <a:path w="1111884" h="1111885">
                  <a:moveTo>
                    <a:pt x="578106" y="0"/>
                  </a:moveTo>
                  <a:lnTo>
                    <a:pt x="533174" y="0"/>
                  </a:lnTo>
                  <a:lnTo>
                    <a:pt x="488360" y="3609"/>
                  </a:lnTo>
                  <a:lnTo>
                    <a:pt x="443900" y="10828"/>
                  </a:lnTo>
                  <a:lnTo>
                    <a:pt x="400030" y="21656"/>
                  </a:lnTo>
                  <a:lnTo>
                    <a:pt x="356986" y="36094"/>
                  </a:lnTo>
                  <a:lnTo>
                    <a:pt x="315005" y="54141"/>
                  </a:lnTo>
                  <a:lnTo>
                    <a:pt x="274322" y="75798"/>
                  </a:lnTo>
                  <a:lnTo>
                    <a:pt x="235174" y="101064"/>
                  </a:lnTo>
                  <a:lnTo>
                    <a:pt x="197795" y="129939"/>
                  </a:lnTo>
                  <a:lnTo>
                    <a:pt x="162424" y="162424"/>
                  </a:lnTo>
                  <a:lnTo>
                    <a:pt x="129939" y="197795"/>
                  </a:lnTo>
                  <a:lnTo>
                    <a:pt x="101064" y="235174"/>
                  </a:lnTo>
                  <a:lnTo>
                    <a:pt x="75798" y="274322"/>
                  </a:lnTo>
                  <a:lnTo>
                    <a:pt x="54141" y="315005"/>
                  </a:lnTo>
                  <a:lnTo>
                    <a:pt x="36094" y="356987"/>
                  </a:lnTo>
                  <a:lnTo>
                    <a:pt x="21656" y="400030"/>
                  </a:lnTo>
                  <a:lnTo>
                    <a:pt x="10828" y="443900"/>
                  </a:lnTo>
                  <a:lnTo>
                    <a:pt x="3609" y="488360"/>
                  </a:lnTo>
                  <a:lnTo>
                    <a:pt x="0" y="533175"/>
                  </a:lnTo>
                  <a:lnTo>
                    <a:pt x="0" y="578107"/>
                  </a:lnTo>
                  <a:lnTo>
                    <a:pt x="3609" y="622921"/>
                  </a:lnTo>
                  <a:lnTo>
                    <a:pt x="10828" y="667381"/>
                  </a:lnTo>
                  <a:lnTo>
                    <a:pt x="21656" y="711251"/>
                  </a:lnTo>
                  <a:lnTo>
                    <a:pt x="36094" y="754295"/>
                  </a:lnTo>
                  <a:lnTo>
                    <a:pt x="54141" y="796276"/>
                  </a:lnTo>
                  <a:lnTo>
                    <a:pt x="75798" y="836959"/>
                  </a:lnTo>
                  <a:lnTo>
                    <a:pt x="101064" y="876108"/>
                  </a:lnTo>
                  <a:lnTo>
                    <a:pt x="129939" y="913486"/>
                  </a:lnTo>
                  <a:lnTo>
                    <a:pt x="162424" y="948857"/>
                  </a:lnTo>
                  <a:lnTo>
                    <a:pt x="197795" y="981342"/>
                  </a:lnTo>
                  <a:lnTo>
                    <a:pt x="235174" y="1010218"/>
                  </a:lnTo>
                  <a:lnTo>
                    <a:pt x="274322" y="1035484"/>
                  </a:lnTo>
                  <a:lnTo>
                    <a:pt x="315005" y="1057140"/>
                  </a:lnTo>
                  <a:lnTo>
                    <a:pt x="356986" y="1075188"/>
                  </a:lnTo>
                  <a:lnTo>
                    <a:pt x="400030" y="1089625"/>
                  </a:lnTo>
                  <a:lnTo>
                    <a:pt x="443900" y="1100454"/>
                  </a:lnTo>
                  <a:lnTo>
                    <a:pt x="488360" y="1107672"/>
                  </a:lnTo>
                  <a:lnTo>
                    <a:pt x="533174" y="1111282"/>
                  </a:lnTo>
                  <a:lnTo>
                    <a:pt x="578106" y="1111282"/>
                  </a:lnTo>
                  <a:lnTo>
                    <a:pt x="622920" y="1107672"/>
                  </a:lnTo>
                  <a:lnTo>
                    <a:pt x="667380" y="1100454"/>
                  </a:lnTo>
                  <a:lnTo>
                    <a:pt x="711250" y="1089625"/>
                  </a:lnTo>
                  <a:lnTo>
                    <a:pt x="754294" y="1075188"/>
                  </a:lnTo>
                  <a:lnTo>
                    <a:pt x="796275" y="1057140"/>
                  </a:lnTo>
                  <a:lnTo>
                    <a:pt x="836958" y="1035484"/>
                  </a:lnTo>
                  <a:lnTo>
                    <a:pt x="876107" y="1010218"/>
                  </a:lnTo>
                  <a:lnTo>
                    <a:pt x="913485" y="981342"/>
                  </a:lnTo>
                  <a:lnTo>
                    <a:pt x="948856" y="948857"/>
                  </a:lnTo>
                  <a:lnTo>
                    <a:pt x="981341" y="913486"/>
                  </a:lnTo>
                  <a:lnTo>
                    <a:pt x="1010217" y="876108"/>
                  </a:lnTo>
                  <a:lnTo>
                    <a:pt x="1035483" y="836959"/>
                  </a:lnTo>
                  <a:lnTo>
                    <a:pt x="1057139" y="796276"/>
                  </a:lnTo>
                  <a:lnTo>
                    <a:pt x="1075186" y="754295"/>
                  </a:lnTo>
                  <a:lnTo>
                    <a:pt x="1089624" y="711251"/>
                  </a:lnTo>
                  <a:lnTo>
                    <a:pt x="1100452" y="667381"/>
                  </a:lnTo>
                  <a:lnTo>
                    <a:pt x="1107671" y="622921"/>
                  </a:lnTo>
                  <a:lnTo>
                    <a:pt x="1111281" y="578107"/>
                  </a:lnTo>
                  <a:lnTo>
                    <a:pt x="1111281" y="533175"/>
                  </a:lnTo>
                  <a:lnTo>
                    <a:pt x="1107671" y="488360"/>
                  </a:lnTo>
                  <a:lnTo>
                    <a:pt x="1100452" y="443900"/>
                  </a:lnTo>
                  <a:lnTo>
                    <a:pt x="1089624" y="400030"/>
                  </a:lnTo>
                  <a:lnTo>
                    <a:pt x="1075186" y="356987"/>
                  </a:lnTo>
                  <a:lnTo>
                    <a:pt x="1057139" y="315005"/>
                  </a:lnTo>
                  <a:lnTo>
                    <a:pt x="1035483" y="274322"/>
                  </a:lnTo>
                  <a:lnTo>
                    <a:pt x="1010217" y="235174"/>
                  </a:lnTo>
                  <a:lnTo>
                    <a:pt x="981341" y="197795"/>
                  </a:lnTo>
                  <a:lnTo>
                    <a:pt x="948856" y="162424"/>
                  </a:lnTo>
                  <a:lnTo>
                    <a:pt x="913485" y="129939"/>
                  </a:lnTo>
                  <a:lnTo>
                    <a:pt x="876107" y="101064"/>
                  </a:lnTo>
                  <a:lnTo>
                    <a:pt x="836958" y="75798"/>
                  </a:lnTo>
                  <a:lnTo>
                    <a:pt x="796275" y="54141"/>
                  </a:lnTo>
                  <a:lnTo>
                    <a:pt x="754294" y="36094"/>
                  </a:lnTo>
                  <a:lnTo>
                    <a:pt x="711250" y="21656"/>
                  </a:lnTo>
                  <a:lnTo>
                    <a:pt x="667380" y="10828"/>
                  </a:lnTo>
                  <a:lnTo>
                    <a:pt x="622920" y="3609"/>
                  </a:lnTo>
                  <a:lnTo>
                    <a:pt x="578106" y="0"/>
                  </a:lnTo>
                  <a:close/>
                </a:path>
              </a:pathLst>
            </a:custGeom>
            <a:solidFill>
              <a:srgbClr val="59B6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14369" y="2885931"/>
              <a:ext cx="1111885" cy="1111885"/>
            </a:xfrm>
            <a:custGeom>
              <a:avLst/>
              <a:gdLst/>
              <a:ahLst/>
              <a:cxnLst/>
              <a:rect l="l" t="t" r="r" b="b"/>
              <a:pathLst>
                <a:path w="1111884" h="1111885">
                  <a:moveTo>
                    <a:pt x="162424" y="162424"/>
                  </a:moveTo>
                  <a:lnTo>
                    <a:pt x="197795" y="129939"/>
                  </a:lnTo>
                  <a:lnTo>
                    <a:pt x="235174" y="101064"/>
                  </a:lnTo>
                  <a:lnTo>
                    <a:pt x="274322" y="75798"/>
                  </a:lnTo>
                  <a:lnTo>
                    <a:pt x="315005" y="54141"/>
                  </a:lnTo>
                  <a:lnTo>
                    <a:pt x="356987" y="36094"/>
                  </a:lnTo>
                  <a:lnTo>
                    <a:pt x="400030" y="21656"/>
                  </a:lnTo>
                  <a:lnTo>
                    <a:pt x="443900" y="10828"/>
                  </a:lnTo>
                  <a:lnTo>
                    <a:pt x="488360" y="3609"/>
                  </a:lnTo>
                  <a:lnTo>
                    <a:pt x="533174" y="0"/>
                  </a:lnTo>
                  <a:lnTo>
                    <a:pt x="578106" y="0"/>
                  </a:lnTo>
                  <a:lnTo>
                    <a:pt x="622921" y="3609"/>
                  </a:lnTo>
                  <a:lnTo>
                    <a:pt x="667381" y="10828"/>
                  </a:lnTo>
                  <a:lnTo>
                    <a:pt x="711250" y="21656"/>
                  </a:lnTo>
                  <a:lnTo>
                    <a:pt x="754294" y="36094"/>
                  </a:lnTo>
                  <a:lnTo>
                    <a:pt x="796276" y="54141"/>
                  </a:lnTo>
                  <a:lnTo>
                    <a:pt x="836959" y="75798"/>
                  </a:lnTo>
                  <a:lnTo>
                    <a:pt x="876107" y="101064"/>
                  </a:lnTo>
                  <a:lnTo>
                    <a:pt x="913485" y="129939"/>
                  </a:lnTo>
                  <a:lnTo>
                    <a:pt x="948857" y="162424"/>
                  </a:lnTo>
                  <a:lnTo>
                    <a:pt x="981342" y="197795"/>
                  </a:lnTo>
                  <a:lnTo>
                    <a:pt x="1010217" y="235174"/>
                  </a:lnTo>
                  <a:lnTo>
                    <a:pt x="1035483" y="274322"/>
                  </a:lnTo>
                  <a:lnTo>
                    <a:pt x="1057140" y="315005"/>
                  </a:lnTo>
                  <a:lnTo>
                    <a:pt x="1075187" y="356987"/>
                  </a:lnTo>
                  <a:lnTo>
                    <a:pt x="1089625" y="400030"/>
                  </a:lnTo>
                  <a:lnTo>
                    <a:pt x="1100453" y="443900"/>
                  </a:lnTo>
                  <a:lnTo>
                    <a:pt x="1107672" y="488360"/>
                  </a:lnTo>
                  <a:lnTo>
                    <a:pt x="1111281" y="533174"/>
                  </a:lnTo>
                  <a:lnTo>
                    <a:pt x="1111281" y="578106"/>
                  </a:lnTo>
                  <a:lnTo>
                    <a:pt x="1107672" y="622921"/>
                  </a:lnTo>
                  <a:lnTo>
                    <a:pt x="1100453" y="667381"/>
                  </a:lnTo>
                  <a:lnTo>
                    <a:pt x="1089625" y="711251"/>
                  </a:lnTo>
                  <a:lnTo>
                    <a:pt x="1075187" y="754294"/>
                  </a:lnTo>
                  <a:lnTo>
                    <a:pt x="1057140" y="796276"/>
                  </a:lnTo>
                  <a:lnTo>
                    <a:pt x="1035483" y="836959"/>
                  </a:lnTo>
                  <a:lnTo>
                    <a:pt x="1010217" y="876107"/>
                  </a:lnTo>
                  <a:lnTo>
                    <a:pt x="981342" y="913485"/>
                  </a:lnTo>
                  <a:lnTo>
                    <a:pt x="948857" y="948857"/>
                  </a:lnTo>
                  <a:lnTo>
                    <a:pt x="913485" y="981342"/>
                  </a:lnTo>
                  <a:lnTo>
                    <a:pt x="876107" y="1010217"/>
                  </a:lnTo>
                  <a:lnTo>
                    <a:pt x="836959" y="1035483"/>
                  </a:lnTo>
                  <a:lnTo>
                    <a:pt x="796276" y="1057140"/>
                  </a:lnTo>
                  <a:lnTo>
                    <a:pt x="754294" y="1075187"/>
                  </a:lnTo>
                  <a:lnTo>
                    <a:pt x="711250" y="1089625"/>
                  </a:lnTo>
                  <a:lnTo>
                    <a:pt x="667381" y="1100453"/>
                  </a:lnTo>
                  <a:lnTo>
                    <a:pt x="622921" y="1107672"/>
                  </a:lnTo>
                  <a:lnTo>
                    <a:pt x="578106" y="1111281"/>
                  </a:lnTo>
                  <a:lnTo>
                    <a:pt x="533174" y="1111281"/>
                  </a:lnTo>
                  <a:lnTo>
                    <a:pt x="488360" y="1107672"/>
                  </a:lnTo>
                  <a:lnTo>
                    <a:pt x="443900" y="1100453"/>
                  </a:lnTo>
                  <a:lnTo>
                    <a:pt x="400030" y="1089625"/>
                  </a:lnTo>
                  <a:lnTo>
                    <a:pt x="356987" y="1075187"/>
                  </a:lnTo>
                  <a:lnTo>
                    <a:pt x="315005" y="1057140"/>
                  </a:lnTo>
                  <a:lnTo>
                    <a:pt x="274322" y="1035483"/>
                  </a:lnTo>
                  <a:lnTo>
                    <a:pt x="235174" y="1010217"/>
                  </a:lnTo>
                  <a:lnTo>
                    <a:pt x="197795" y="981342"/>
                  </a:lnTo>
                  <a:lnTo>
                    <a:pt x="162424" y="948857"/>
                  </a:lnTo>
                  <a:lnTo>
                    <a:pt x="129939" y="913485"/>
                  </a:lnTo>
                  <a:lnTo>
                    <a:pt x="101064" y="876107"/>
                  </a:lnTo>
                  <a:lnTo>
                    <a:pt x="75798" y="836959"/>
                  </a:lnTo>
                  <a:lnTo>
                    <a:pt x="54141" y="796276"/>
                  </a:lnTo>
                  <a:lnTo>
                    <a:pt x="36094" y="754294"/>
                  </a:lnTo>
                  <a:lnTo>
                    <a:pt x="21656" y="711251"/>
                  </a:lnTo>
                  <a:lnTo>
                    <a:pt x="10828" y="667381"/>
                  </a:lnTo>
                  <a:lnTo>
                    <a:pt x="3609" y="622921"/>
                  </a:lnTo>
                  <a:lnTo>
                    <a:pt x="0" y="578106"/>
                  </a:lnTo>
                  <a:lnTo>
                    <a:pt x="0" y="533174"/>
                  </a:lnTo>
                  <a:lnTo>
                    <a:pt x="3609" y="488360"/>
                  </a:lnTo>
                  <a:lnTo>
                    <a:pt x="10828" y="443900"/>
                  </a:lnTo>
                  <a:lnTo>
                    <a:pt x="21656" y="400030"/>
                  </a:lnTo>
                  <a:lnTo>
                    <a:pt x="36094" y="356987"/>
                  </a:lnTo>
                  <a:lnTo>
                    <a:pt x="54141" y="315005"/>
                  </a:lnTo>
                  <a:lnTo>
                    <a:pt x="75798" y="274322"/>
                  </a:lnTo>
                  <a:lnTo>
                    <a:pt x="101064" y="235174"/>
                  </a:lnTo>
                  <a:lnTo>
                    <a:pt x="129939" y="197795"/>
                  </a:lnTo>
                  <a:lnTo>
                    <a:pt x="162424" y="162424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869452" y="3168196"/>
            <a:ext cx="1141376" cy="49436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1910" algn="ctr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Datos</a:t>
            </a:r>
            <a:r>
              <a:rPr sz="9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endParaRPr sz="900" dirty="0">
              <a:latin typeface="Lucida Sans Unicode"/>
              <a:cs typeface="Lucida Sans Unicode"/>
            </a:endParaRPr>
          </a:p>
          <a:p>
            <a:pPr marL="12700" algn="ctr">
              <a:lnSpc>
                <a:spcPct val="100000"/>
              </a:lnSpc>
              <a:spcBef>
                <a:spcPts val="245"/>
              </a:spcBef>
            </a:pPr>
            <a:r>
              <a:rPr sz="1400" b="1" spc="110" dirty="0">
                <a:solidFill>
                  <a:srgbClr val="F2F2F2"/>
                </a:solidFill>
                <a:latin typeface="Calibri"/>
                <a:cs typeface="Calibri"/>
              </a:rPr>
              <a:t>nulos 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52672" y="4523299"/>
            <a:ext cx="1407352" cy="1366191"/>
            <a:chOff x="8742528" y="4558969"/>
            <a:chExt cx="1118870" cy="1118870"/>
          </a:xfrm>
        </p:grpSpPr>
        <p:sp>
          <p:nvSpPr>
            <p:cNvPr id="8" name="object 8"/>
            <p:cNvSpPr/>
            <p:nvPr/>
          </p:nvSpPr>
          <p:spPr>
            <a:xfrm>
              <a:off x="8745703" y="456214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559922" y="0"/>
                  </a:moveTo>
                  <a:lnTo>
                    <a:pt x="513861" y="1586"/>
                  </a:lnTo>
                  <a:lnTo>
                    <a:pt x="468481" y="6947"/>
                  </a:lnTo>
                  <a:lnTo>
                    <a:pt x="423985" y="15966"/>
                  </a:lnTo>
                  <a:lnTo>
                    <a:pt x="380579" y="28523"/>
                  </a:lnTo>
                  <a:lnTo>
                    <a:pt x="338466" y="44501"/>
                  </a:lnTo>
                  <a:lnTo>
                    <a:pt x="297851" y="63783"/>
                  </a:lnTo>
                  <a:lnTo>
                    <a:pt x="258938" y="86249"/>
                  </a:lnTo>
                  <a:lnTo>
                    <a:pt x="221933" y="111782"/>
                  </a:lnTo>
                  <a:lnTo>
                    <a:pt x="187039" y="140263"/>
                  </a:lnTo>
                  <a:lnTo>
                    <a:pt x="154461" y="171576"/>
                  </a:lnTo>
                  <a:lnTo>
                    <a:pt x="124403" y="205601"/>
                  </a:lnTo>
                  <a:lnTo>
                    <a:pt x="97069" y="242221"/>
                  </a:lnTo>
                  <a:lnTo>
                    <a:pt x="72665" y="281318"/>
                  </a:lnTo>
                  <a:lnTo>
                    <a:pt x="51394" y="322773"/>
                  </a:lnTo>
                  <a:lnTo>
                    <a:pt x="33461" y="366469"/>
                  </a:lnTo>
                  <a:lnTo>
                    <a:pt x="19071" y="412287"/>
                  </a:lnTo>
                  <a:lnTo>
                    <a:pt x="8624" y="459162"/>
                  </a:lnTo>
                  <a:lnTo>
                    <a:pt x="2306" y="505971"/>
                  </a:lnTo>
                  <a:lnTo>
                    <a:pt x="0" y="552507"/>
                  </a:lnTo>
                  <a:lnTo>
                    <a:pt x="1586" y="598568"/>
                  </a:lnTo>
                  <a:lnTo>
                    <a:pt x="6947" y="643949"/>
                  </a:lnTo>
                  <a:lnTo>
                    <a:pt x="15966" y="688445"/>
                  </a:lnTo>
                  <a:lnTo>
                    <a:pt x="28523" y="731851"/>
                  </a:lnTo>
                  <a:lnTo>
                    <a:pt x="44501" y="773964"/>
                  </a:lnTo>
                  <a:lnTo>
                    <a:pt x="63783" y="814579"/>
                  </a:lnTo>
                  <a:lnTo>
                    <a:pt x="86249" y="853491"/>
                  </a:lnTo>
                  <a:lnTo>
                    <a:pt x="111782" y="890497"/>
                  </a:lnTo>
                  <a:lnTo>
                    <a:pt x="140263" y="925391"/>
                  </a:lnTo>
                  <a:lnTo>
                    <a:pt x="171576" y="957969"/>
                  </a:lnTo>
                  <a:lnTo>
                    <a:pt x="205601" y="988027"/>
                  </a:lnTo>
                  <a:lnTo>
                    <a:pt x="242221" y="1015361"/>
                  </a:lnTo>
                  <a:lnTo>
                    <a:pt x="281318" y="1039765"/>
                  </a:lnTo>
                  <a:lnTo>
                    <a:pt x="322773" y="1061036"/>
                  </a:lnTo>
                  <a:lnTo>
                    <a:pt x="366469" y="1078968"/>
                  </a:lnTo>
                  <a:lnTo>
                    <a:pt x="412287" y="1093358"/>
                  </a:lnTo>
                  <a:lnTo>
                    <a:pt x="459162" y="1103805"/>
                  </a:lnTo>
                  <a:lnTo>
                    <a:pt x="505971" y="1110123"/>
                  </a:lnTo>
                  <a:lnTo>
                    <a:pt x="552507" y="1112430"/>
                  </a:lnTo>
                  <a:lnTo>
                    <a:pt x="598568" y="1110844"/>
                  </a:lnTo>
                  <a:lnTo>
                    <a:pt x="643949" y="1105482"/>
                  </a:lnTo>
                  <a:lnTo>
                    <a:pt x="688445" y="1096464"/>
                  </a:lnTo>
                  <a:lnTo>
                    <a:pt x="731851" y="1083906"/>
                  </a:lnTo>
                  <a:lnTo>
                    <a:pt x="773964" y="1067928"/>
                  </a:lnTo>
                  <a:lnTo>
                    <a:pt x="814579" y="1048647"/>
                  </a:lnTo>
                  <a:lnTo>
                    <a:pt x="853491" y="1026181"/>
                  </a:lnTo>
                  <a:lnTo>
                    <a:pt x="890497" y="1000648"/>
                  </a:lnTo>
                  <a:lnTo>
                    <a:pt x="925391" y="972166"/>
                  </a:lnTo>
                  <a:lnTo>
                    <a:pt x="957969" y="940854"/>
                  </a:lnTo>
                  <a:lnTo>
                    <a:pt x="988027" y="906828"/>
                  </a:lnTo>
                  <a:lnTo>
                    <a:pt x="1015360" y="870208"/>
                  </a:lnTo>
                  <a:lnTo>
                    <a:pt x="1039765" y="831112"/>
                  </a:lnTo>
                  <a:lnTo>
                    <a:pt x="1061035" y="789656"/>
                  </a:lnTo>
                  <a:lnTo>
                    <a:pt x="1078968" y="745960"/>
                  </a:lnTo>
                  <a:lnTo>
                    <a:pt x="1093358" y="700142"/>
                  </a:lnTo>
                  <a:lnTo>
                    <a:pt x="1103805" y="653267"/>
                  </a:lnTo>
                  <a:lnTo>
                    <a:pt x="1110123" y="606459"/>
                  </a:lnTo>
                  <a:lnTo>
                    <a:pt x="1112429" y="559922"/>
                  </a:lnTo>
                  <a:lnTo>
                    <a:pt x="1110843" y="513861"/>
                  </a:lnTo>
                  <a:lnTo>
                    <a:pt x="1105482" y="468481"/>
                  </a:lnTo>
                  <a:lnTo>
                    <a:pt x="1096464" y="423985"/>
                  </a:lnTo>
                  <a:lnTo>
                    <a:pt x="1083906" y="380579"/>
                  </a:lnTo>
                  <a:lnTo>
                    <a:pt x="1067928" y="338466"/>
                  </a:lnTo>
                  <a:lnTo>
                    <a:pt x="1048647" y="297851"/>
                  </a:lnTo>
                  <a:lnTo>
                    <a:pt x="1026181" y="258938"/>
                  </a:lnTo>
                  <a:lnTo>
                    <a:pt x="1000648" y="221933"/>
                  </a:lnTo>
                  <a:lnTo>
                    <a:pt x="972166" y="187039"/>
                  </a:lnTo>
                  <a:lnTo>
                    <a:pt x="940854" y="154461"/>
                  </a:lnTo>
                  <a:lnTo>
                    <a:pt x="906828" y="124403"/>
                  </a:lnTo>
                  <a:lnTo>
                    <a:pt x="870208" y="97069"/>
                  </a:lnTo>
                  <a:lnTo>
                    <a:pt x="831112" y="72665"/>
                  </a:lnTo>
                  <a:lnTo>
                    <a:pt x="789656" y="51394"/>
                  </a:lnTo>
                  <a:lnTo>
                    <a:pt x="745960" y="33461"/>
                  </a:lnTo>
                  <a:lnTo>
                    <a:pt x="700142" y="19071"/>
                  </a:lnTo>
                  <a:lnTo>
                    <a:pt x="653267" y="8624"/>
                  </a:lnTo>
                  <a:lnTo>
                    <a:pt x="606459" y="2306"/>
                  </a:lnTo>
                  <a:lnTo>
                    <a:pt x="559922" y="0"/>
                  </a:lnTo>
                  <a:close/>
                </a:path>
              </a:pathLst>
            </a:custGeom>
            <a:solidFill>
              <a:srgbClr val="72A2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45703" y="456214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700142" y="19071"/>
                  </a:moveTo>
                  <a:lnTo>
                    <a:pt x="745960" y="33461"/>
                  </a:lnTo>
                  <a:lnTo>
                    <a:pt x="789656" y="51394"/>
                  </a:lnTo>
                  <a:lnTo>
                    <a:pt x="831112" y="72665"/>
                  </a:lnTo>
                  <a:lnTo>
                    <a:pt x="870208" y="97069"/>
                  </a:lnTo>
                  <a:lnTo>
                    <a:pt x="906828" y="124402"/>
                  </a:lnTo>
                  <a:lnTo>
                    <a:pt x="940853" y="154460"/>
                  </a:lnTo>
                  <a:lnTo>
                    <a:pt x="972166" y="187038"/>
                  </a:lnTo>
                  <a:lnTo>
                    <a:pt x="1000648" y="221933"/>
                  </a:lnTo>
                  <a:lnTo>
                    <a:pt x="1026181" y="258938"/>
                  </a:lnTo>
                  <a:lnTo>
                    <a:pt x="1048647" y="297850"/>
                  </a:lnTo>
                  <a:lnTo>
                    <a:pt x="1067928" y="338465"/>
                  </a:lnTo>
                  <a:lnTo>
                    <a:pt x="1083906" y="380578"/>
                  </a:lnTo>
                  <a:lnTo>
                    <a:pt x="1096464" y="423985"/>
                  </a:lnTo>
                  <a:lnTo>
                    <a:pt x="1105482" y="468481"/>
                  </a:lnTo>
                  <a:lnTo>
                    <a:pt x="1110843" y="513861"/>
                  </a:lnTo>
                  <a:lnTo>
                    <a:pt x="1112430" y="559922"/>
                  </a:lnTo>
                  <a:lnTo>
                    <a:pt x="1110123" y="606459"/>
                  </a:lnTo>
                  <a:lnTo>
                    <a:pt x="1103805" y="653267"/>
                  </a:lnTo>
                  <a:lnTo>
                    <a:pt x="1093358" y="700142"/>
                  </a:lnTo>
                  <a:lnTo>
                    <a:pt x="1078968" y="745960"/>
                  </a:lnTo>
                  <a:lnTo>
                    <a:pt x="1061035" y="789656"/>
                  </a:lnTo>
                  <a:lnTo>
                    <a:pt x="1039765" y="831112"/>
                  </a:lnTo>
                  <a:lnTo>
                    <a:pt x="1015360" y="870208"/>
                  </a:lnTo>
                  <a:lnTo>
                    <a:pt x="988027" y="906828"/>
                  </a:lnTo>
                  <a:lnTo>
                    <a:pt x="957969" y="940854"/>
                  </a:lnTo>
                  <a:lnTo>
                    <a:pt x="925391" y="972166"/>
                  </a:lnTo>
                  <a:lnTo>
                    <a:pt x="890497" y="1000648"/>
                  </a:lnTo>
                  <a:lnTo>
                    <a:pt x="853491" y="1026181"/>
                  </a:lnTo>
                  <a:lnTo>
                    <a:pt x="814579" y="1048647"/>
                  </a:lnTo>
                  <a:lnTo>
                    <a:pt x="773964" y="1067928"/>
                  </a:lnTo>
                  <a:lnTo>
                    <a:pt x="731851" y="1083906"/>
                  </a:lnTo>
                  <a:lnTo>
                    <a:pt x="688444" y="1096464"/>
                  </a:lnTo>
                  <a:lnTo>
                    <a:pt x="643949" y="1105482"/>
                  </a:lnTo>
                  <a:lnTo>
                    <a:pt x="598568" y="1110843"/>
                  </a:lnTo>
                  <a:lnTo>
                    <a:pt x="552507" y="1112430"/>
                  </a:lnTo>
                  <a:lnTo>
                    <a:pt x="505971" y="1110123"/>
                  </a:lnTo>
                  <a:lnTo>
                    <a:pt x="459163" y="1103805"/>
                  </a:lnTo>
                  <a:lnTo>
                    <a:pt x="412287" y="1093358"/>
                  </a:lnTo>
                  <a:lnTo>
                    <a:pt x="366469" y="1078968"/>
                  </a:lnTo>
                  <a:lnTo>
                    <a:pt x="322773" y="1061035"/>
                  </a:lnTo>
                  <a:lnTo>
                    <a:pt x="281318" y="1039765"/>
                  </a:lnTo>
                  <a:lnTo>
                    <a:pt x="242221" y="1015361"/>
                  </a:lnTo>
                  <a:lnTo>
                    <a:pt x="205601" y="988027"/>
                  </a:lnTo>
                  <a:lnTo>
                    <a:pt x="171576" y="957969"/>
                  </a:lnTo>
                  <a:lnTo>
                    <a:pt x="140263" y="925391"/>
                  </a:lnTo>
                  <a:lnTo>
                    <a:pt x="111782" y="890497"/>
                  </a:lnTo>
                  <a:lnTo>
                    <a:pt x="86249" y="853491"/>
                  </a:lnTo>
                  <a:lnTo>
                    <a:pt x="63783" y="814579"/>
                  </a:lnTo>
                  <a:lnTo>
                    <a:pt x="44501" y="773964"/>
                  </a:lnTo>
                  <a:lnTo>
                    <a:pt x="28523" y="731851"/>
                  </a:lnTo>
                  <a:lnTo>
                    <a:pt x="15966" y="688444"/>
                  </a:lnTo>
                  <a:lnTo>
                    <a:pt x="6947" y="643949"/>
                  </a:lnTo>
                  <a:lnTo>
                    <a:pt x="1586" y="598568"/>
                  </a:lnTo>
                  <a:lnTo>
                    <a:pt x="0" y="552507"/>
                  </a:lnTo>
                  <a:lnTo>
                    <a:pt x="2306" y="505971"/>
                  </a:lnTo>
                  <a:lnTo>
                    <a:pt x="8624" y="459163"/>
                  </a:lnTo>
                  <a:lnTo>
                    <a:pt x="19071" y="412287"/>
                  </a:lnTo>
                  <a:lnTo>
                    <a:pt x="33461" y="366469"/>
                  </a:lnTo>
                  <a:lnTo>
                    <a:pt x="51394" y="322773"/>
                  </a:lnTo>
                  <a:lnTo>
                    <a:pt x="72665" y="281318"/>
                  </a:lnTo>
                  <a:lnTo>
                    <a:pt x="97069" y="242221"/>
                  </a:lnTo>
                  <a:lnTo>
                    <a:pt x="124402" y="205601"/>
                  </a:lnTo>
                  <a:lnTo>
                    <a:pt x="154460" y="171576"/>
                  </a:lnTo>
                  <a:lnTo>
                    <a:pt x="187038" y="140263"/>
                  </a:lnTo>
                  <a:lnTo>
                    <a:pt x="221932" y="111782"/>
                  </a:lnTo>
                  <a:lnTo>
                    <a:pt x="258938" y="86249"/>
                  </a:lnTo>
                  <a:lnTo>
                    <a:pt x="297850" y="63783"/>
                  </a:lnTo>
                  <a:lnTo>
                    <a:pt x="338465" y="44501"/>
                  </a:lnTo>
                  <a:lnTo>
                    <a:pt x="380578" y="28523"/>
                  </a:lnTo>
                  <a:lnTo>
                    <a:pt x="423985" y="15966"/>
                  </a:lnTo>
                  <a:lnTo>
                    <a:pt x="468481" y="6947"/>
                  </a:lnTo>
                  <a:lnTo>
                    <a:pt x="513861" y="1586"/>
                  </a:lnTo>
                  <a:lnTo>
                    <a:pt x="559922" y="0"/>
                  </a:lnTo>
                  <a:lnTo>
                    <a:pt x="606459" y="2306"/>
                  </a:lnTo>
                  <a:lnTo>
                    <a:pt x="653267" y="8624"/>
                  </a:lnTo>
                  <a:lnTo>
                    <a:pt x="700142" y="19071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79179" y="4959211"/>
            <a:ext cx="1090273" cy="494366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Datos</a:t>
            </a:r>
            <a:r>
              <a:rPr sz="9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endParaRPr sz="9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400" b="1" spc="110" dirty="0">
                <a:solidFill>
                  <a:srgbClr val="F2F2F2"/>
                </a:solidFill>
                <a:latin typeface="Calibri"/>
                <a:cs typeface="Calibri"/>
              </a:rPr>
              <a:t>erróneos</a:t>
            </a:r>
            <a:r>
              <a:rPr sz="1100" b="1" spc="11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51024" y="4481020"/>
            <a:ext cx="1386534" cy="1450750"/>
            <a:chOff x="6806340" y="4558969"/>
            <a:chExt cx="1118870" cy="1118870"/>
          </a:xfrm>
        </p:grpSpPr>
        <p:sp>
          <p:nvSpPr>
            <p:cNvPr id="12" name="object 12"/>
            <p:cNvSpPr/>
            <p:nvPr/>
          </p:nvSpPr>
          <p:spPr>
            <a:xfrm>
              <a:off x="6809515" y="456214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552507" y="0"/>
                  </a:moveTo>
                  <a:lnTo>
                    <a:pt x="505971" y="2306"/>
                  </a:lnTo>
                  <a:lnTo>
                    <a:pt x="459162" y="8624"/>
                  </a:lnTo>
                  <a:lnTo>
                    <a:pt x="412287" y="19071"/>
                  </a:lnTo>
                  <a:lnTo>
                    <a:pt x="366469" y="33461"/>
                  </a:lnTo>
                  <a:lnTo>
                    <a:pt x="322773" y="51394"/>
                  </a:lnTo>
                  <a:lnTo>
                    <a:pt x="281318" y="72665"/>
                  </a:lnTo>
                  <a:lnTo>
                    <a:pt x="242221" y="97069"/>
                  </a:lnTo>
                  <a:lnTo>
                    <a:pt x="205601" y="124403"/>
                  </a:lnTo>
                  <a:lnTo>
                    <a:pt x="171576" y="154461"/>
                  </a:lnTo>
                  <a:lnTo>
                    <a:pt x="140263" y="187039"/>
                  </a:lnTo>
                  <a:lnTo>
                    <a:pt x="111782" y="221933"/>
                  </a:lnTo>
                  <a:lnTo>
                    <a:pt x="86249" y="258938"/>
                  </a:lnTo>
                  <a:lnTo>
                    <a:pt x="63783" y="297851"/>
                  </a:lnTo>
                  <a:lnTo>
                    <a:pt x="44501" y="338466"/>
                  </a:lnTo>
                  <a:lnTo>
                    <a:pt x="28523" y="380579"/>
                  </a:lnTo>
                  <a:lnTo>
                    <a:pt x="15966" y="423985"/>
                  </a:lnTo>
                  <a:lnTo>
                    <a:pt x="6947" y="468481"/>
                  </a:lnTo>
                  <a:lnTo>
                    <a:pt x="1586" y="513861"/>
                  </a:lnTo>
                  <a:lnTo>
                    <a:pt x="0" y="559922"/>
                  </a:lnTo>
                  <a:lnTo>
                    <a:pt x="2306" y="606459"/>
                  </a:lnTo>
                  <a:lnTo>
                    <a:pt x="8624" y="653267"/>
                  </a:lnTo>
                  <a:lnTo>
                    <a:pt x="19071" y="700142"/>
                  </a:lnTo>
                  <a:lnTo>
                    <a:pt x="33461" y="745960"/>
                  </a:lnTo>
                  <a:lnTo>
                    <a:pt x="51394" y="789656"/>
                  </a:lnTo>
                  <a:lnTo>
                    <a:pt x="72664" y="831112"/>
                  </a:lnTo>
                  <a:lnTo>
                    <a:pt x="97069" y="870208"/>
                  </a:lnTo>
                  <a:lnTo>
                    <a:pt x="124402" y="906828"/>
                  </a:lnTo>
                  <a:lnTo>
                    <a:pt x="154460" y="940854"/>
                  </a:lnTo>
                  <a:lnTo>
                    <a:pt x="187038" y="972166"/>
                  </a:lnTo>
                  <a:lnTo>
                    <a:pt x="221932" y="1000648"/>
                  </a:lnTo>
                  <a:lnTo>
                    <a:pt x="258938" y="1026181"/>
                  </a:lnTo>
                  <a:lnTo>
                    <a:pt x="297850" y="1048647"/>
                  </a:lnTo>
                  <a:lnTo>
                    <a:pt x="338465" y="1067928"/>
                  </a:lnTo>
                  <a:lnTo>
                    <a:pt x="380578" y="1083906"/>
                  </a:lnTo>
                  <a:lnTo>
                    <a:pt x="423985" y="1096464"/>
                  </a:lnTo>
                  <a:lnTo>
                    <a:pt x="468481" y="1105482"/>
                  </a:lnTo>
                  <a:lnTo>
                    <a:pt x="513861" y="1110844"/>
                  </a:lnTo>
                  <a:lnTo>
                    <a:pt x="559922" y="1112430"/>
                  </a:lnTo>
                  <a:lnTo>
                    <a:pt x="606459" y="1110123"/>
                  </a:lnTo>
                  <a:lnTo>
                    <a:pt x="653267" y="1103805"/>
                  </a:lnTo>
                  <a:lnTo>
                    <a:pt x="700142" y="1093358"/>
                  </a:lnTo>
                  <a:lnTo>
                    <a:pt x="745960" y="1078968"/>
                  </a:lnTo>
                  <a:lnTo>
                    <a:pt x="789656" y="1061036"/>
                  </a:lnTo>
                  <a:lnTo>
                    <a:pt x="831112" y="1039765"/>
                  </a:lnTo>
                  <a:lnTo>
                    <a:pt x="870208" y="1015361"/>
                  </a:lnTo>
                  <a:lnTo>
                    <a:pt x="906828" y="988027"/>
                  </a:lnTo>
                  <a:lnTo>
                    <a:pt x="940854" y="957969"/>
                  </a:lnTo>
                  <a:lnTo>
                    <a:pt x="972166" y="925391"/>
                  </a:lnTo>
                  <a:lnTo>
                    <a:pt x="1000648" y="890497"/>
                  </a:lnTo>
                  <a:lnTo>
                    <a:pt x="1026181" y="853491"/>
                  </a:lnTo>
                  <a:lnTo>
                    <a:pt x="1048647" y="814579"/>
                  </a:lnTo>
                  <a:lnTo>
                    <a:pt x="1067928" y="773964"/>
                  </a:lnTo>
                  <a:lnTo>
                    <a:pt x="1083906" y="731851"/>
                  </a:lnTo>
                  <a:lnTo>
                    <a:pt x="1096464" y="688445"/>
                  </a:lnTo>
                  <a:lnTo>
                    <a:pt x="1105482" y="643949"/>
                  </a:lnTo>
                  <a:lnTo>
                    <a:pt x="1110843" y="598568"/>
                  </a:lnTo>
                  <a:lnTo>
                    <a:pt x="1112429" y="552507"/>
                  </a:lnTo>
                  <a:lnTo>
                    <a:pt x="1110123" y="505971"/>
                  </a:lnTo>
                  <a:lnTo>
                    <a:pt x="1103805" y="459162"/>
                  </a:lnTo>
                  <a:lnTo>
                    <a:pt x="1093358" y="412287"/>
                  </a:lnTo>
                  <a:lnTo>
                    <a:pt x="1078968" y="366469"/>
                  </a:lnTo>
                  <a:lnTo>
                    <a:pt x="1061035" y="322773"/>
                  </a:lnTo>
                  <a:lnTo>
                    <a:pt x="1039765" y="281318"/>
                  </a:lnTo>
                  <a:lnTo>
                    <a:pt x="1015360" y="242221"/>
                  </a:lnTo>
                  <a:lnTo>
                    <a:pt x="988027" y="205601"/>
                  </a:lnTo>
                  <a:lnTo>
                    <a:pt x="957969" y="171576"/>
                  </a:lnTo>
                  <a:lnTo>
                    <a:pt x="925391" y="140263"/>
                  </a:lnTo>
                  <a:lnTo>
                    <a:pt x="890497" y="111782"/>
                  </a:lnTo>
                  <a:lnTo>
                    <a:pt x="853491" y="86249"/>
                  </a:lnTo>
                  <a:lnTo>
                    <a:pt x="814579" y="63783"/>
                  </a:lnTo>
                  <a:lnTo>
                    <a:pt x="773964" y="44501"/>
                  </a:lnTo>
                  <a:lnTo>
                    <a:pt x="731851" y="28523"/>
                  </a:lnTo>
                  <a:lnTo>
                    <a:pt x="688445" y="15966"/>
                  </a:lnTo>
                  <a:lnTo>
                    <a:pt x="643949" y="6947"/>
                  </a:lnTo>
                  <a:lnTo>
                    <a:pt x="598568" y="1586"/>
                  </a:lnTo>
                  <a:lnTo>
                    <a:pt x="552507" y="0"/>
                  </a:lnTo>
                  <a:close/>
                </a:path>
              </a:pathLst>
            </a:custGeom>
            <a:solidFill>
              <a:srgbClr val="035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9515" y="456214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412287" y="19071"/>
                  </a:moveTo>
                  <a:lnTo>
                    <a:pt x="366469" y="33461"/>
                  </a:lnTo>
                  <a:lnTo>
                    <a:pt x="322773" y="51394"/>
                  </a:lnTo>
                  <a:lnTo>
                    <a:pt x="281318" y="72665"/>
                  </a:lnTo>
                  <a:lnTo>
                    <a:pt x="242221" y="97069"/>
                  </a:lnTo>
                  <a:lnTo>
                    <a:pt x="205601" y="124402"/>
                  </a:lnTo>
                  <a:lnTo>
                    <a:pt x="171576" y="154460"/>
                  </a:lnTo>
                  <a:lnTo>
                    <a:pt x="140263" y="187038"/>
                  </a:lnTo>
                  <a:lnTo>
                    <a:pt x="111782" y="221933"/>
                  </a:lnTo>
                  <a:lnTo>
                    <a:pt x="86249" y="258938"/>
                  </a:lnTo>
                  <a:lnTo>
                    <a:pt x="63783" y="297850"/>
                  </a:lnTo>
                  <a:lnTo>
                    <a:pt x="44501" y="338465"/>
                  </a:lnTo>
                  <a:lnTo>
                    <a:pt x="28523" y="380578"/>
                  </a:lnTo>
                  <a:lnTo>
                    <a:pt x="15966" y="423985"/>
                  </a:lnTo>
                  <a:lnTo>
                    <a:pt x="6947" y="468481"/>
                  </a:lnTo>
                  <a:lnTo>
                    <a:pt x="1586" y="513861"/>
                  </a:lnTo>
                  <a:lnTo>
                    <a:pt x="0" y="559922"/>
                  </a:lnTo>
                  <a:lnTo>
                    <a:pt x="2306" y="606459"/>
                  </a:lnTo>
                  <a:lnTo>
                    <a:pt x="8624" y="653267"/>
                  </a:lnTo>
                  <a:lnTo>
                    <a:pt x="19071" y="700142"/>
                  </a:lnTo>
                  <a:lnTo>
                    <a:pt x="33461" y="745960"/>
                  </a:lnTo>
                  <a:lnTo>
                    <a:pt x="51394" y="789656"/>
                  </a:lnTo>
                  <a:lnTo>
                    <a:pt x="72665" y="831112"/>
                  </a:lnTo>
                  <a:lnTo>
                    <a:pt x="97069" y="870208"/>
                  </a:lnTo>
                  <a:lnTo>
                    <a:pt x="124402" y="906828"/>
                  </a:lnTo>
                  <a:lnTo>
                    <a:pt x="154460" y="940854"/>
                  </a:lnTo>
                  <a:lnTo>
                    <a:pt x="187038" y="972166"/>
                  </a:lnTo>
                  <a:lnTo>
                    <a:pt x="221933" y="1000648"/>
                  </a:lnTo>
                  <a:lnTo>
                    <a:pt x="258938" y="1026181"/>
                  </a:lnTo>
                  <a:lnTo>
                    <a:pt x="297850" y="1048647"/>
                  </a:lnTo>
                  <a:lnTo>
                    <a:pt x="338465" y="1067928"/>
                  </a:lnTo>
                  <a:lnTo>
                    <a:pt x="380578" y="1083906"/>
                  </a:lnTo>
                  <a:lnTo>
                    <a:pt x="423985" y="1096464"/>
                  </a:lnTo>
                  <a:lnTo>
                    <a:pt x="468481" y="1105482"/>
                  </a:lnTo>
                  <a:lnTo>
                    <a:pt x="513861" y="1110843"/>
                  </a:lnTo>
                  <a:lnTo>
                    <a:pt x="559922" y="1112430"/>
                  </a:lnTo>
                  <a:lnTo>
                    <a:pt x="606459" y="1110123"/>
                  </a:lnTo>
                  <a:lnTo>
                    <a:pt x="653267" y="1103805"/>
                  </a:lnTo>
                  <a:lnTo>
                    <a:pt x="700142" y="1093358"/>
                  </a:lnTo>
                  <a:lnTo>
                    <a:pt x="745960" y="1078968"/>
                  </a:lnTo>
                  <a:lnTo>
                    <a:pt x="789656" y="1061035"/>
                  </a:lnTo>
                  <a:lnTo>
                    <a:pt x="831112" y="1039765"/>
                  </a:lnTo>
                  <a:lnTo>
                    <a:pt x="870208" y="1015361"/>
                  </a:lnTo>
                  <a:lnTo>
                    <a:pt x="906828" y="988027"/>
                  </a:lnTo>
                  <a:lnTo>
                    <a:pt x="940853" y="957969"/>
                  </a:lnTo>
                  <a:lnTo>
                    <a:pt x="972166" y="925391"/>
                  </a:lnTo>
                  <a:lnTo>
                    <a:pt x="1000648" y="890497"/>
                  </a:lnTo>
                  <a:lnTo>
                    <a:pt x="1026181" y="853491"/>
                  </a:lnTo>
                  <a:lnTo>
                    <a:pt x="1048647" y="814579"/>
                  </a:lnTo>
                  <a:lnTo>
                    <a:pt x="1067928" y="773964"/>
                  </a:lnTo>
                  <a:lnTo>
                    <a:pt x="1083906" y="731851"/>
                  </a:lnTo>
                  <a:lnTo>
                    <a:pt x="1096464" y="688444"/>
                  </a:lnTo>
                  <a:lnTo>
                    <a:pt x="1105482" y="643949"/>
                  </a:lnTo>
                  <a:lnTo>
                    <a:pt x="1110843" y="598568"/>
                  </a:lnTo>
                  <a:lnTo>
                    <a:pt x="1112430" y="552507"/>
                  </a:lnTo>
                  <a:lnTo>
                    <a:pt x="1110123" y="505971"/>
                  </a:lnTo>
                  <a:lnTo>
                    <a:pt x="1103805" y="459163"/>
                  </a:lnTo>
                  <a:lnTo>
                    <a:pt x="1093358" y="412287"/>
                  </a:lnTo>
                  <a:lnTo>
                    <a:pt x="1078968" y="366469"/>
                  </a:lnTo>
                  <a:lnTo>
                    <a:pt x="1061035" y="322773"/>
                  </a:lnTo>
                  <a:lnTo>
                    <a:pt x="1039765" y="281318"/>
                  </a:lnTo>
                  <a:lnTo>
                    <a:pt x="1015361" y="242221"/>
                  </a:lnTo>
                  <a:lnTo>
                    <a:pt x="988027" y="205601"/>
                  </a:lnTo>
                  <a:lnTo>
                    <a:pt x="957969" y="171576"/>
                  </a:lnTo>
                  <a:lnTo>
                    <a:pt x="925391" y="140263"/>
                  </a:lnTo>
                  <a:lnTo>
                    <a:pt x="890497" y="111782"/>
                  </a:lnTo>
                  <a:lnTo>
                    <a:pt x="853491" y="86249"/>
                  </a:lnTo>
                  <a:lnTo>
                    <a:pt x="814579" y="63783"/>
                  </a:lnTo>
                  <a:lnTo>
                    <a:pt x="773964" y="44501"/>
                  </a:lnTo>
                  <a:lnTo>
                    <a:pt x="731851" y="28523"/>
                  </a:lnTo>
                  <a:lnTo>
                    <a:pt x="688444" y="15966"/>
                  </a:lnTo>
                  <a:lnTo>
                    <a:pt x="643949" y="6947"/>
                  </a:lnTo>
                  <a:lnTo>
                    <a:pt x="598568" y="1586"/>
                  </a:lnTo>
                  <a:lnTo>
                    <a:pt x="552507" y="0"/>
                  </a:lnTo>
                  <a:lnTo>
                    <a:pt x="505971" y="2306"/>
                  </a:lnTo>
                  <a:lnTo>
                    <a:pt x="459163" y="8624"/>
                  </a:lnTo>
                  <a:lnTo>
                    <a:pt x="412287" y="19071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916035" y="5092260"/>
            <a:ext cx="87597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10" dirty="0">
                <a:solidFill>
                  <a:srgbClr val="F2F2F2"/>
                </a:solidFill>
                <a:latin typeface="Calibri"/>
                <a:cs typeface="Calibri"/>
              </a:rPr>
              <a:t>Outliers</a:t>
            </a:r>
            <a:r>
              <a:rPr sz="1100" b="1" spc="11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endParaRPr sz="11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02103" y="2727121"/>
            <a:ext cx="1394453" cy="1384444"/>
            <a:chOff x="5838818" y="2882756"/>
            <a:chExt cx="1118235" cy="1118235"/>
          </a:xfrm>
        </p:grpSpPr>
        <p:sp>
          <p:nvSpPr>
            <p:cNvPr id="16" name="object 16"/>
            <p:cNvSpPr/>
            <p:nvPr/>
          </p:nvSpPr>
          <p:spPr>
            <a:xfrm>
              <a:off x="5841994" y="2885931"/>
              <a:ext cx="1111885" cy="1111885"/>
            </a:xfrm>
            <a:custGeom>
              <a:avLst/>
              <a:gdLst/>
              <a:ahLst/>
              <a:cxnLst/>
              <a:rect l="l" t="t" r="r" b="b"/>
              <a:pathLst>
                <a:path w="1111884" h="1111885">
                  <a:moveTo>
                    <a:pt x="578106" y="0"/>
                  </a:moveTo>
                  <a:lnTo>
                    <a:pt x="533174" y="0"/>
                  </a:lnTo>
                  <a:lnTo>
                    <a:pt x="488360" y="3609"/>
                  </a:lnTo>
                  <a:lnTo>
                    <a:pt x="443900" y="10828"/>
                  </a:lnTo>
                  <a:lnTo>
                    <a:pt x="400030" y="21656"/>
                  </a:lnTo>
                  <a:lnTo>
                    <a:pt x="356986" y="36094"/>
                  </a:lnTo>
                  <a:lnTo>
                    <a:pt x="315005" y="54141"/>
                  </a:lnTo>
                  <a:lnTo>
                    <a:pt x="274322" y="75798"/>
                  </a:lnTo>
                  <a:lnTo>
                    <a:pt x="235174" y="101064"/>
                  </a:lnTo>
                  <a:lnTo>
                    <a:pt x="197795" y="129939"/>
                  </a:lnTo>
                  <a:lnTo>
                    <a:pt x="162424" y="162424"/>
                  </a:lnTo>
                  <a:lnTo>
                    <a:pt x="129939" y="197795"/>
                  </a:lnTo>
                  <a:lnTo>
                    <a:pt x="101064" y="235174"/>
                  </a:lnTo>
                  <a:lnTo>
                    <a:pt x="75798" y="274322"/>
                  </a:lnTo>
                  <a:lnTo>
                    <a:pt x="54141" y="315005"/>
                  </a:lnTo>
                  <a:lnTo>
                    <a:pt x="36094" y="356987"/>
                  </a:lnTo>
                  <a:lnTo>
                    <a:pt x="21656" y="400030"/>
                  </a:lnTo>
                  <a:lnTo>
                    <a:pt x="10828" y="443900"/>
                  </a:lnTo>
                  <a:lnTo>
                    <a:pt x="3609" y="488360"/>
                  </a:lnTo>
                  <a:lnTo>
                    <a:pt x="0" y="533175"/>
                  </a:lnTo>
                  <a:lnTo>
                    <a:pt x="0" y="578107"/>
                  </a:lnTo>
                  <a:lnTo>
                    <a:pt x="3609" y="622921"/>
                  </a:lnTo>
                  <a:lnTo>
                    <a:pt x="10828" y="667381"/>
                  </a:lnTo>
                  <a:lnTo>
                    <a:pt x="21656" y="711251"/>
                  </a:lnTo>
                  <a:lnTo>
                    <a:pt x="36094" y="754295"/>
                  </a:lnTo>
                  <a:lnTo>
                    <a:pt x="54141" y="796276"/>
                  </a:lnTo>
                  <a:lnTo>
                    <a:pt x="75798" y="836959"/>
                  </a:lnTo>
                  <a:lnTo>
                    <a:pt x="101064" y="876108"/>
                  </a:lnTo>
                  <a:lnTo>
                    <a:pt x="129939" y="913486"/>
                  </a:lnTo>
                  <a:lnTo>
                    <a:pt x="162424" y="948857"/>
                  </a:lnTo>
                  <a:lnTo>
                    <a:pt x="197795" y="981342"/>
                  </a:lnTo>
                  <a:lnTo>
                    <a:pt x="235174" y="1010218"/>
                  </a:lnTo>
                  <a:lnTo>
                    <a:pt x="274322" y="1035484"/>
                  </a:lnTo>
                  <a:lnTo>
                    <a:pt x="315005" y="1057140"/>
                  </a:lnTo>
                  <a:lnTo>
                    <a:pt x="356986" y="1075188"/>
                  </a:lnTo>
                  <a:lnTo>
                    <a:pt x="400030" y="1089625"/>
                  </a:lnTo>
                  <a:lnTo>
                    <a:pt x="443900" y="1100454"/>
                  </a:lnTo>
                  <a:lnTo>
                    <a:pt x="488360" y="1107672"/>
                  </a:lnTo>
                  <a:lnTo>
                    <a:pt x="533174" y="1111282"/>
                  </a:lnTo>
                  <a:lnTo>
                    <a:pt x="578106" y="1111282"/>
                  </a:lnTo>
                  <a:lnTo>
                    <a:pt x="622920" y="1107672"/>
                  </a:lnTo>
                  <a:lnTo>
                    <a:pt x="667380" y="1100454"/>
                  </a:lnTo>
                  <a:lnTo>
                    <a:pt x="711250" y="1089625"/>
                  </a:lnTo>
                  <a:lnTo>
                    <a:pt x="754294" y="1075188"/>
                  </a:lnTo>
                  <a:lnTo>
                    <a:pt x="796275" y="1057140"/>
                  </a:lnTo>
                  <a:lnTo>
                    <a:pt x="836958" y="1035484"/>
                  </a:lnTo>
                  <a:lnTo>
                    <a:pt x="876107" y="1010218"/>
                  </a:lnTo>
                  <a:lnTo>
                    <a:pt x="913485" y="981342"/>
                  </a:lnTo>
                  <a:lnTo>
                    <a:pt x="948856" y="948857"/>
                  </a:lnTo>
                  <a:lnTo>
                    <a:pt x="981341" y="913486"/>
                  </a:lnTo>
                  <a:lnTo>
                    <a:pt x="1010217" y="876108"/>
                  </a:lnTo>
                  <a:lnTo>
                    <a:pt x="1035483" y="836959"/>
                  </a:lnTo>
                  <a:lnTo>
                    <a:pt x="1057139" y="796276"/>
                  </a:lnTo>
                  <a:lnTo>
                    <a:pt x="1075186" y="754295"/>
                  </a:lnTo>
                  <a:lnTo>
                    <a:pt x="1089624" y="711251"/>
                  </a:lnTo>
                  <a:lnTo>
                    <a:pt x="1100452" y="667381"/>
                  </a:lnTo>
                  <a:lnTo>
                    <a:pt x="1107671" y="622921"/>
                  </a:lnTo>
                  <a:lnTo>
                    <a:pt x="1111281" y="578107"/>
                  </a:lnTo>
                  <a:lnTo>
                    <a:pt x="1111281" y="533175"/>
                  </a:lnTo>
                  <a:lnTo>
                    <a:pt x="1107671" y="488360"/>
                  </a:lnTo>
                  <a:lnTo>
                    <a:pt x="1100452" y="443900"/>
                  </a:lnTo>
                  <a:lnTo>
                    <a:pt x="1089624" y="400030"/>
                  </a:lnTo>
                  <a:lnTo>
                    <a:pt x="1075186" y="356987"/>
                  </a:lnTo>
                  <a:lnTo>
                    <a:pt x="1057139" y="315005"/>
                  </a:lnTo>
                  <a:lnTo>
                    <a:pt x="1035483" y="274322"/>
                  </a:lnTo>
                  <a:lnTo>
                    <a:pt x="1010217" y="235174"/>
                  </a:lnTo>
                  <a:lnTo>
                    <a:pt x="981341" y="197795"/>
                  </a:lnTo>
                  <a:lnTo>
                    <a:pt x="948856" y="162424"/>
                  </a:lnTo>
                  <a:lnTo>
                    <a:pt x="913485" y="129939"/>
                  </a:lnTo>
                  <a:lnTo>
                    <a:pt x="876107" y="101064"/>
                  </a:lnTo>
                  <a:lnTo>
                    <a:pt x="836958" y="75798"/>
                  </a:lnTo>
                  <a:lnTo>
                    <a:pt x="796275" y="54141"/>
                  </a:lnTo>
                  <a:lnTo>
                    <a:pt x="754294" y="36094"/>
                  </a:lnTo>
                  <a:lnTo>
                    <a:pt x="711250" y="21656"/>
                  </a:lnTo>
                  <a:lnTo>
                    <a:pt x="667380" y="10828"/>
                  </a:lnTo>
                  <a:lnTo>
                    <a:pt x="622920" y="3609"/>
                  </a:lnTo>
                  <a:lnTo>
                    <a:pt x="578106" y="0"/>
                  </a:lnTo>
                  <a:close/>
                </a:path>
              </a:pathLst>
            </a:custGeom>
            <a:solidFill>
              <a:srgbClr val="1A7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41993" y="2885931"/>
              <a:ext cx="1111885" cy="1111885"/>
            </a:xfrm>
            <a:custGeom>
              <a:avLst/>
              <a:gdLst/>
              <a:ahLst/>
              <a:cxnLst/>
              <a:rect l="l" t="t" r="r" b="b"/>
              <a:pathLst>
                <a:path w="1111884" h="1111885">
                  <a:moveTo>
                    <a:pt x="162424" y="162424"/>
                  </a:moveTo>
                  <a:lnTo>
                    <a:pt x="197795" y="129939"/>
                  </a:lnTo>
                  <a:lnTo>
                    <a:pt x="235174" y="101064"/>
                  </a:lnTo>
                  <a:lnTo>
                    <a:pt x="274322" y="75798"/>
                  </a:lnTo>
                  <a:lnTo>
                    <a:pt x="315005" y="54141"/>
                  </a:lnTo>
                  <a:lnTo>
                    <a:pt x="356987" y="36094"/>
                  </a:lnTo>
                  <a:lnTo>
                    <a:pt x="400030" y="21656"/>
                  </a:lnTo>
                  <a:lnTo>
                    <a:pt x="443900" y="10828"/>
                  </a:lnTo>
                  <a:lnTo>
                    <a:pt x="488360" y="3609"/>
                  </a:lnTo>
                  <a:lnTo>
                    <a:pt x="533174" y="0"/>
                  </a:lnTo>
                  <a:lnTo>
                    <a:pt x="578106" y="0"/>
                  </a:lnTo>
                  <a:lnTo>
                    <a:pt x="622921" y="3609"/>
                  </a:lnTo>
                  <a:lnTo>
                    <a:pt x="667381" y="10828"/>
                  </a:lnTo>
                  <a:lnTo>
                    <a:pt x="711250" y="21656"/>
                  </a:lnTo>
                  <a:lnTo>
                    <a:pt x="754294" y="36094"/>
                  </a:lnTo>
                  <a:lnTo>
                    <a:pt x="796276" y="54141"/>
                  </a:lnTo>
                  <a:lnTo>
                    <a:pt x="836959" y="75798"/>
                  </a:lnTo>
                  <a:lnTo>
                    <a:pt x="876107" y="101064"/>
                  </a:lnTo>
                  <a:lnTo>
                    <a:pt x="913485" y="129939"/>
                  </a:lnTo>
                  <a:lnTo>
                    <a:pt x="948857" y="162424"/>
                  </a:lnTo>
                  <a:lnTo>
                    <a:pt x="981342" y="197795"/>
                  </a:lnTo>
                  <a:lnTo>
                    <a:pt x="1010217" y="235174"/>
                  </a:lnTo>
                  <a:lnTo>
                    <a:pt x="1035483" y="274322"/>
                  </a:lnTo>
                  <a:lnTo>
                    <a:pt x="1057140" y="315005"/>
                  </a:lnTo>
                  <a:lnTo>
                    <a:pt x="1075187" y="356987"/>
                  </a:lnTo>
                  <a:lnTo>
                    <a:pt x="1089625" y="400030"/>
                  </a:lnTo>
                  <a:lnTo>
                    <a:pt x="1100453" y="443900"/>
                  </a:lnTo>
                  <a:lnTo>
                    <a:pt x="1107672" y="488360"/>
                  </a:lnTo>
                  <a:lnTo>
                    <a:pt x="1111281" y="533174"/>
                  </a:lnTo>
                  <a:lnTo>
                    <a:pt x="1111281" y="578106"/>
                  </a:lnTo>
                  <a:lnTo>
                    <a:pt x="1107672" y="622921"/>
                  </a:lnTo>
                  <a:lnTo>
                    <a:pt x="1100453" y="667381"/>
                  </a:lnTo>
                  <a:lnTo>
                    <a:pt x="1089625" y="711251"/>
                  </a:lnTo>
                  <a:lnTo>
                    <a:pt x="1075187" y="754294"/>
                  </a:lnTo>
                  <a:lnTo>
                    <a:pt x="1057140" y="796276"/>
                  </a:lnTo>
                  <a:lnTo>
                    <a:pt x="1035483" y="836959"/>
                  </a:lnTo>
                  <a:lnTo>
                    <a:pt x="1010217" y="876107"/>
                  </a:lnTo>
                  <a:lnTo>
                    <a:pt x="981342" y="913485"/>
                  </a:lnTo>
                  <a:lnTo>
                    <a:pt x="948857" y="948857"/>
                  </a:lnTo>
                  <a:lnTo>
                    <a:pt x="913485" y="981342"/>
                  </a:lnTo>
                  <a:lnTo>
                    <a:pt x="876107" y="1010217"/>
                  </a:lnTo>
                  <a:lnTo>
                    <a:pt x="836959" y="1035483"/>
                  </a:lnTo>
                  <a:lnTo>
                    <a:pt x="796276" y="1057140"/>
                  </a:lnTo>
                  <a:lnTo>
                    <a:pt x="754294" y="1075187"/>
                  </a:lnTo>
                  <a:lnTo>
                    <a:pt x="711250" y="1089625"/>
                  </a:lnTo>
                  <a:lnTo>
                    <a:pt x="667381" y="1100453"/>
                  </a:lnTo>
                  <a:lnTo>
                    <a:pt x="622921" y="1107672"/>
                  </a:lnTo>
                  <a:lnTo>
                    <a:pt x="578106" y="1111281"/>
                  </a:lnTo>
                  <a:lnTo>
                    <a:pt x="533174" y="1111281"/>
                  </a:lnTo>
                  <a:lnTo>
                    <a:pt x="488360" y="1107672"/>
                  </a:lnTo>
                  <a:lnTo>
                    <a:pt x="443900" y="1100453"/>
                  </a:lnTo>
                  <a:lnTo>
                    <a:pt x="400030" y="1089625"/>
                  </a:lnTo>
                  <a:lnTo>
                    <a:pt x="356987" y="1075187"/>
                  </a:lnTo>
                  <a:lnTo>
                    <a:pt x="315005" y="1057140"/>
                  </a:lnTo>
                  <a:lnTo>
                    <a:pt x="274322" y="1035483"/>
                  </a:lnTo>
                  <a:lnTo>
                    <a:pt x="235174" y="1010217"/>
                  </a:lnTo>
                  <a:lnTo>
                    <a:pt x="197795" y="981342"/>
                  </a:lnTo>
                  <a:lnTo>
                    <a:pt x="162424" y="948857"/>
                  </a:lnTo>
                  <a:lnTo>
                    <a:pt x="129939" y="913485"/>
                  </a:lnTo>
                  <a:lnTo>
                    <a:pt x="101064" y="876107"/>
                  </a:lnTo>
                  <a:lnTo>
                    <a:pt x="75798" y="836959"/>
                  </a:lnTo>
                  <a:lnTo>
                    <a:pt x="54141" y="796276"/>
                  </a:lnTo>
                  <a:lnTo>
                    <a:pt x="36094" y="754294"/>
                  </a:lnTo>
                  <a:lnTo>
                    <a:pt x="21656" y="711251"/>
                  </a:lnTo>
                  <a:lnTo>
                    <a:pt x="10828" y="667381"/>
                  </a:lnTo>
                  <a:lnTo>
                    <a:pt x="3609" y="622921"/>
                  </a:lnTo>
                  <a:lnTo>
                    <a:pt x="0" y="578106"/>
                  </a:lnTo>
                  <a:lnTo>
                    <a:pt x="0" y="533174"/>
                  </a:lnTo>
                  <a:lnTo>
                    <a:pt x="3609" y="488360"/>
                  </a:lnTo>
                  <a:lnTo>
                    <a:pt x="10828" y="443900"/>
                  </a:lnTo>
                  <a:lnTo>
                    <a:pt x="21656" y="400030"/>
                  </a:lnTo>
                  <a:lnTo>
                    <a:pt x="36094" y="356987"/>
                  </a:lnTo>
                  <a:lnTo>
                    <a:pt x="54141" y="315005"/>
                  </a:lnTo>
                  <a:lnTo>
                    <a:pt x="75798" y="274322"/>
                  </a:lnTo>
                  <a:lnTo>
                    <a:pt x="101064" y="235174"/>
                  </a:lnTo>
                  <a:lnTo>
                    <a:pt x="129939" y="197795"/>
                  </a:lnTo>
                  <a:lnTo>
                    <a:pt x="162424" y="162424"/>
                  </a:lnTo>
                  <a:close/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30832" y="3115129"/>
            <a:ext cx="1604484" cy="497572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Target</a:t>
            </a:r>
            <a:endParaRPr sz="14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sz="1400" b="1" spc="90" dirty="0">
                <a:solidFill>
                  <a:srgbClr val="F2F2F2"/>
                </a:solidFill>
                <a:latin typeface="Calibri"/>
                <a:cs typeface="Calibri"/>
              </a:rPr>
              <a:t>desbalanceado</a:t>
            </a:r>
            <a:r>
              <a:rPr sz="900" b="1" spc="9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endParaRPr sz="9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44518" y="905801"/>
            <a:ext cx="1386533" cy="1370741"/>
            <a:chOff x="6806339" y="1205396"/>
            <a:chExt cx="1118870" cy="1118870"/>
          </a:xfrm>
        </p:grpSpPr>
        <p:sp>
          <p:nvSpPr>
            <p:cNvPr id="20" name="object 20"/>
            <p:cNvSpPr/>
            <p:nvPr/>
          </p:nvSpPr>
          <p:spPr>
            <a:xfrm>
              <a:off x="6809514" y="1208571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559922" y="0"/>
                  </a:moveTo>
                  <a:lnTo>
                    <a:pt x="513861" y="1586"/>
                  </a:lnTo>
                  <a:lnTo>
                    <a:pt x="468481" y="6947"/>
                  </a:lnTo>
                  <a:lnTo>
                    <a:pt x="423985" y="15966"/>
                  </a:lnTo>
                  <a:lnTo>
                    <a:pt x="380578" y="28523"/>
                  </a:lnTo>
                  <a:lnTo>
                    <a:pt x="338465" y="44501"/>
                  </a:lnTo>
                  <a:lnTo>
                    <a:pt x="297850" y="63783"/>
                  </a:lnTo>
                  <a:lnTo>
                    <a:pt x="258938" y="86249"/>
                  </a:lnTo>
                  <a:lnTo>
                    <a:pt x="221932" y="111782"/>
                  </a:lnTo>
                  <a:lnTo>
                    <a:pt x="187038" y="140263"/>
                  </a:lnTo>
                  <a:lnTo>
                    <a:pt x="154460" y="171576"/>
                  </a:lnTo>
                  <a:lnTo>
                    <a:pt x="124402" y="205601"/>
                  </a:lnTo>
                  <a:lnTo>
                    <a:pt x="97069" y="242221"/>
                  </a:lnTo>
                  <a:lnTo>
                    <a:pt x="72664" y="281317"/>
                  </a:lnTo>
                  <a:lnTo>
                    <a:pt x="51394" y="322773"/>
                  </a:lnTo>
                  <a:lnTo>
                    <a:pt x="33461" y="366468"/>
                  </a:lnTo>
                  <a:lnTo>
                    <a:pt x="19071" y="412287"/>
                  </a:lnTo>
                  <a:lnTo>
                    <a:pt x="8624" y="459162"/>
                  </a:lnTo>
                  <a:lnTo>
                    <a:pt x="2306" y="505970"/>
                  </a:lnTo>
                  <a:lnTo>
                    <a:pt x="0" y="552507"/>
                  </a:lnTo>
                  <a:lnTo>
                    <a:pt x="1586" y="598568"/>
                  </a:lnTo>
                  <a:lnTo>
                    <a:pt x="6947" y="643948"/>
                  </a:lnTo>
                  <a:lnTo>
                    <a:pt x="15966" y="688444"/>
                  </a:lnTo>
                  <a:lnTo>
                    <a:pt x="28523" y="731851"/>
                  </a:lnTo>
                  <a:lnTo>
                    <a:pt x="44501" y="773964"/>
                  </a:lnTo>
                  <a:lnTo>
                    <a:pt x="63783" y="814579"/>
                  </a:lnTo>
                  <a:lnTo>
                    <a:pt x="86249" y="853491"/>
                  </a:lnTo>
                  <a:lnTo>
                    <a:pt x="111782" y="890497"/>
                  </a:lnTo>
                  <a:lnTo>
                    <a:pt x="140263" y="925391"/>
                  </a:lnTo>
                  <a:lnTo>
                    <a:pt x="171576" y="957969"/>
                  </a:lnTo>
                  <a:lnTo>
                    <a:pt x="205601" y="988027"/>
                  </a:lnTo>
                  <a:lnTo>
                    <a:pt x="242221" y="1015361"/>
                  </a:lnTo>
                  <a:lnTo>
                    <a:pt x="281318" y="1039765"/>
                  </a:lnTo>
                  <a:lnTo>
                    <a:pt x="322773" y="1061036"/>
                  </a:lnTo>
                  <a:lnTo>
                    <a:pt x="366469" y="1078968"/>
                  </a:lnTo>
                  <a:lnTo>
                    <a:pt x="412287" y="1093359"/>
                  </a:lnTo>
                  <a:lnTo>
                    <a:pt x="459162" y="1103805"/>
                  </a:lnTo>
                  <a:lnTo>
                    <a:pt x="505971" y="1110123"/>
                  </a:lnTo>
                  <a:lnTo>
                    <a:pt x="552507" y="1112430"/>
                  </a:lnTo>
                  <a:lnTo>
                    <a:pt x="598568" y="1110843"/>
                  </a:lnTo>
                  <a:lnTo>
                    <a:pt x="643949" y="1105482"/>
                  </a:lnTo>
                  <a:lnTo>
                    <a:pt x="688445" y="1096464"/>
                  </a:lnTo>
                  <a:lnTo>
                    <a:pt x="731851" y="1083906"/>
                  </a:lnTo>
                  <a:lnTo>
                    <a:pt x="773964" y="1067928"/>
                  </a:lnTo>
                  <a:lnTo>
                    <a:pt x="814579" y="1048647"/>
                  </a:lnTo>
                  <a:lnTo>
                    <a:pt x="853491" y="1026181"/>
                  </a:lnTo>
                  <a:lnTo>
                    <a:pt x="890497" y="1000648"/>
                  </a:lnTo>
                  <a:lnTo>
                    <a:pt x="925391" y="972166"/>
                  </a:lnTo>
                  <a:lnTo>
                    <a:pt x="957969" y="940854"/>
                  </a:lnTo>
                  <a:lnTo>
                    <a:pt x="988027" y="906828"/>
                  </a:lnTo>
                  <a:lnTo>
                    <a:pt x="1015360" y="870208"/>
                  </a:lnTo>
                  <a:lnTo>
                    <a:pt x="1039765" y="831112"/>
                  </a:lnTo>
                  <a:lnTo>
                    <a:pt x="1061035" y="789657"/>
                  </a:lnTo>
                  <a:lnTo>
                    <a:pt x="1078968" y="745961"/>
                  </a:lnTo>
                  <a:lnTo>
                    <a:pt x="1093358" y="700142"/>
                  </a:lnTo>
                  <a:lnTo>
                    <a:pt x="1103805" y="653267"/>
                  </a:lnTo>
                  <a:lnTo>
                    <a:pt x="1110123" y="606459"/>
                  </a:lnTo>
                  <a:lnTo>
                    <a:pt x="1112429" y="559922"/>
                  </a:lnTo>
                  <a:lnTo>
                    <a:pt x="1110843" y="513862"/>
                  </a:lnTo>
                  <a:lnTo>
                    <a:pt x="1105482" y="468481"/>
                  </a:lnTo>
                  <a:lnTo>
                    <a:pt x="1096464" y="423985"/>
                  </a:lnTo>
                  <a:lnTo>
                    <a:pt x="1083906" y="380579"/>
                  </a:lnTo>
                  <a:lnTo>
                    <a:pt x="1067928" y="338466"/>
                  </a:lnTo>
                  <a:lnTo>
                    <a:pt x="1048647" y="297851"/>
                  </a:lnTo>
                  <a:lnTo>
                    <a:pt x="1026181" y="258938"/>
                  </a:lnTo>
                  <a:lnTo>
                    <a:pt x="1000648" y="221933"/>
                  </a:lnTo>
                  <a:lnTo>
                    <a:pt x="972166" y="187039"/>
                  </a:lnTo>
                  <a:lnTo>
                    <a:pt x="940854" y="154460"/>
                  </a:lnTo>
                  <a:lnTo>
                    <a:pt x="906828" y="124402"/>
                  </a:lnTo>
                  <a:lnTo>
                    <a:pt x="870208" y="97069"/>
                  </a:lnTo>
                  <a:lnTo>
                    <a:pt x="831112" y="72664"/>
                  </a:lnTo>
                  <a:lnTo>
                    <a:pt x="789656" y="51394"/>
                  </a:lnTo>
                  <a:lnTo>
                    <a:pt x="745960" y="33461"/>
                  </a:lnTo>
                  <a:lnTo>
                    <a:pt x="700142" y="19071"/>
                  </a:lnTo>
                  <a:lnTo>
                    <a:pt x="653267" y="8624"/>
                  </a:lnTo>
                  <a:lnTo>
                    <a:pt x="606459" y="2306"/>
                  </a:lnTo>
                  <a:lnTo>
                    <a:pt x="559922" y="0"/>
                  </a:lnTo>
                  <a:close/>
                </a:path>
              </a:pathLst>
            </a:custGeom>
            <a:solidFill>
              <a:srgbClr val="427C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09514" y="1208571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700142" y="19071"/>
                  </a:moveTo>
                  <a:lnTo>
                    <a:pt x="745960" y="33461"/>
                  </a:lnTo>
                  <a:lnTo>
                    <a:pt x="789656" y="51394"/>
                  </a:lnTo>
                  <a:lnTo>
                    <a:pt x="831112" y="72665"/>
                  </a:lnTo>
                  <a:lnTo>
                    <a:pt x="870208" y="97069"/>
                  </a:lnTo>
                  <a:lnTo>
                    <a:pt x="906828" y="124402"/>
                  </a:lnTo>
                  <a:lnTo>
                    <a:pt x="940853" y="154460"/>
                  </a:lnTo>
                  <a:lnTo>
                    <a:pt x="972166" y="187038"/>
                  </a:lnTo>
                  <a:lnTo>
                    <a:pt x="1000648" y="221933"/>
                  </a:lnTo>
                  <a:lnTo>
                    <a:pt x="1026181" y="258938"/>
                  </a:lnTo>
                  <a:lnTo>
                    <a:pt x="1048647" y="297850"/>
                  </a:lnTo>
                  <a:lnTo>
                    <a:pt x="1067928" y="338465"/>
                  </a:lnTo>
                  <a:lnTo>
                    <a:pt x="1083906" y="380578"/>
                  </a:lnTo>
                  <a:lnTo>
                    <a:pt x="1096464" y="423985"/>
                  </a:lnTo>
                  <a:lnTo>
                    <a:pt x="1105482" y="468481"/>
                  </a:lnTo>
                  <a:lnTo>
                    <a:pt x="1110843" y="513861"/>
                  </a:lnTo>
                  <a:lnTo>
                    <a:pt x="1112430" y="559922"/>
                  </a:lnTo>
                  <a:lnTo>
                    <a:pt x="1110123" y="606459"/>
                  </a:lnTo>
                  <a:lnTo>
                    <a:pt x="1103805" y="653267"/>
                  </a:lnTo>
                  <a:lnTo>
                    <a:pt x="1093358" y="700142"/>
                  </a:lnTo>
                  <a:lnTo>
                    <a:pt x="1078968" y="745960"/>
                  </a:lnTo>
                  <a:lnTo>
                    <a:pt x="1061035" y="789656"/>
                  </a:lnTo>
                  <a:lnTo>
                    <a:pt x="1039765" y="831112"/>
                  </a:lnTo>
                  <a:lnTo>
                    <a:pt x="1015360" y="870208"/>
                  </a:lnTo>
                  <a:lnTo>
                    <a:pt x="988027" y="906828"/>
                  </a:lnTo>
                  <a:lnTo>
                    <a:pt x="957969" y="940854"/>
                  </a:lnTo>
                  <a:lnTo>
                    <a:pt x="925391" y="972166"/>
                  </a:lnTo>
                  <a:lnTo>
                    <a:pt x="890497" y="1000648"/>
                  </a:lnTo>
                  <a:lnTo>
                    <a:pt x="853491" y="1026181"/>
                  </a:lnTo>
                  <a:lnTo>
                    <a:pt x="814579" y="1048647"/>
                  </a:lnTo>
                  <a:lnTo>
                    <a:pt x="773964" y="1067928"/>
                  </a:lnTo>
                  <a:lnTo>
                    <a:pt x="731851" y="1083906"/>
                  </a:lnTo>
                  <a:lnTo>
                    <a:pt x="688444" y="1096464"/>
                  </a:lnTo>
                  <a:lnTo>
                    <a:pt x="643949" y="1105482"/>
                  </a:lnTo>
                  <a:lnTo>
                    <a:pt x="598568" y="1110843"/>
                  </a:lnTo>
                  <a:lnTo>
                    <a:pt x="552507" y="1112430"/>
                  </a:lnTo>
                  <a:lnTo>
                    <a:pt x="505971" y="1110123"/>
                  </a:lnTo>
                  <a:lnTo>
                    <a:pt x="459163" y="1103805"/>
                  </a:lnTo>
                  <a:lnTo>
                    <a:pt x="412287" y="1093358"/>
                  </a:lnTo>
                  <a:lnTo>
                    <a:pt x="366469" y="1078968"/>
                  </a:lnTo>
                  <a:lnTo>
                    <a:pt x="322773" y="1061035"/>
                  </a:lnTo>
                  <a:lnTo>
                    <a:pt x="281318" y="1039765"/>
                  </a:lnTo>
                  <a:lnTo>
                    <a:pt x="242221" y="1015361"/>
                  </a:lnTo>
                  <a:lnTo>
                    <a:pt x="205601" y="988027"/>
                  </a:lnTo>
                  <a:lnTo>
                    <a:pt x="171576" y="957969"/>
                  </a:lnTo>
                  <a:lnTo>
                    <a:pt x="140263" y="925391"/>
                  </a:lnTo>
                  <a:lnTo>
                    <a:pt x="111782" y="890497"/>
                  </a:lnTo>
                  <a:lnTo>
                    <a:pt x="86249" y="853491"/>
                  </a:lnTo>
                  <a:lnTo>
                    <a:pt x="63783" y="814579"/>
                  </a:lnTo>
                  <a:lnTo>
                    <a:pt x="44501" y="773964"/>
                  </a:lnTo>
                  <a:lnTo>
                    <a:pt x="28523" y="731851"/>
                  </a:lnTo>
                  <a:lnTo>
                    <a:pt x="15966" y="688444"/>
                  </a:lnTo>
                  <a:lnTo>
                    <a:pt x="6947" y="643949"/>
                  </a:lnTo>
                  <a:lnTo>
                    <a:pt x="1586" y="598568"/>
                  </a:lnTo>
                  <a:lnTo>
                    <a:pt x="0" y="552507"/>
                  </a:lnTo>
                  <a:lnTo>
                    <a:pt x="2306" y="505971"/>
                  </a:lnTo>
                  <a:lnTo>
                    <a:pt x="8624" y="459163"/>
                  </a:lnTo>
                  <a:lnTo>
                    <a:pt x="19071" y="412287"/>
                  </a:lnTo>
                  <a:lnTo>
                    <a:pt x="33461" y="366469"/>
                  </a:lnTo>
                  <a:lnTo>
                    <a:pt x="51394" y="322773"/>
                  </a:lnTo>
                  <a:lnTo>
                    <a:pt x="72665" y="281318"/>
                  </a:lnTo>
                  <a:lnTo>
                    <a:pt x="97069" y="242221"/>
                  </a:lnTo>
                  <a:lnTo>
                    <a:pt x="124402" y="205601"/>
                  </a:lnTo>
                  <a:lnTo>
                    <a:pt x="154460" y="171576"/>
                  </a:lnTo>
                  <a:lnTo>
                    <a:pt x="187038" y="140263"/>
                  </a:lnTo>
                  <a:lnTo>
                    <a:pt x="221932" y="111782"/>
                  </a:lnTo>
                  <a:lnTo>
                    <a:pt x="258938" y="86249"/>
                  </a:lnTo>
                  <a:lnTo>
                    <a:pt x="297850" y="63783"/>
                  </a:lnTo>
                  <a:lnTo>
                    <a:pt x="338465" y="44501"/>
                  </a:lnTo>
                  <a:lnTo>
                    <a:pt x="380578" y="28523"/>
                  </a:lnTo>
                  <a:lnTo>
                    <a:pt x="423985" y="15966"/>
                  </a:lnTo>
                  <a:lnTo>
                    <a:pt x="468481" y="6947"/>
                  </a:lnTo>
                  <a:lnTo>
                    <a:pt x="513861" y="1586"/>
                  </a:lnTo>
                  <a:lnTo>
                    <a:pt x="559922" y="0"/>
                  </a:lnTo>
                  <a:lnTo>
                    <a:pt x="606459" y="2306"/>
                  </a:lnTo>
                  <a:lnTo>
                    <a:pt x="653267" y="8624"/>
                  </a:lnTo>
                  <a:lnTo>
                    <a:pt x="700142" y="19071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45461" y="1303654"/>
            <a:ext cx="984648" cy="520154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414"/>
              </a:spcBef>
            </a:pPr>
            <a:r>
              <a:rPr lang="es-CO" sz="1400" b="1" spc="120" dirty="0">
                <a:solidFill>
                  <a:srgbClr val="F2F2F2"/>
                </a:solidFill>
                <a:latin typeface="Calibri"/>
                <a:cs typeface="Calibri"/>
              </a:rPr>
              <a:t>4455</a:t>
            </a:r>
            <a:r>
              <a:rPr sz="1400" b="1" spc="12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54"/>
              </a:spcBef>
            </a:pPr>
            <a:r>
              <a:rPr sz="14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Entradas </a:t>
            </a:r>
            <a:endParaRPr sz="1400" dirty="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745703" y="928928"/>
            <a:ext cx="1415385" cy="1378566"/>
            <a:chOff x="8795415" y="1180249"/>
            <a:chExt cx="1118870" cy="1118870"/>
          </a:xfrm>
        </p:grpSpPr>
        <p:sp>
          <p:nvSpPr>
            <p:cNvPr id="24" name="object 24"/>
            <p:cNvSpPr/>
            <p:nvPr/>
          </p:nvSpPr>
          <p:spPr>
            <a:xfrm>
              <a:off x="8798589" y="118342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552508" y="0"/>
                  </a:moveTo>
                  <a:lnTo>
                    <a:pt x="505971" y="2306"/>
                  </a:lnTo>
                  <a:lnTo>
                    <a:pt x="459163" y="8624"/>
                  </a:lnTo>
                  <a:lnTo>
                    <a:pt x="412288" y="19071"/>
                  </a:lnTo>
                  <a:lnTo>
                    <a:pt x="366470" y="33461"/>
                  </a:lnTo>
                  <a:lnTo>
                    <a:pt x="322774" y="51394"/>
                  </a:lnTo>
                  <a:lnTo>
                    <a:pt x="281318" y="72664"/>
                  </a:lnTo>
                  <a:lnTo>
                    <a:pt x="242221" y="97069"/>
                  </a:lnTo>
                  <a:lnTo>
                    <a:pt x="205601" y="124402"/>
                  </a:lnTo>
                  <a:lnTo>
                    <a:pt x="171576" y="154460"/>
                  </a:lnTo>
                  <a:lnTo>
                    <a:pt x="140264" y="187039"/>
                  </a:lnTo>
                  <a:lnTo>
                    <a:pt x="111782" y="221933"/>
                  </a:lnTo>
                  <a:lnTo>
                    <a:pt x="86249" y="258938"/>
                  </a:lnTo>
                  <a:lnTo>
                    <a:pt x="63783" y="297851"/>
                  </a:lnTo>
                  <a:lnTo>
                    <a:pt x="44502" y="338466"/>
                  </a:lnTo>
                  <a:lnTo>
                    <a:pt x="28523" y="380579"/>
                  </a:lnTo>
                  <a:lnTo>
                    <a:pt x="15966" y="423985"/>
                  </a:lnTo>
                  <a:lnTo>
                    <a:pt x="6947" y="468481"/>
                  </a:lnTo>
                  <a:lnTo>
                    <a:pt x="1586" y="513862"/>
                  </a:lnTo>
                  <a:lnTo>
                    <a:pt x="0" y="559922"/>
                  </a:lnTo>
                  <a:lnTo>
                    <a:pt x="2306" y="606459"/>
                  </a:lnTo>
                  <a:lnTo>
                    <a:pt x="8624" y="653267"/>
                  </a:lnTo>
                  <a:lnTo>
                    <a:pt x="19071" y="700142"/>
                  </a:lnTo>
                  <a:lnTo>
                    <a:pt x="33461" y="745961"/>
                  </a:lnTo>
                  <a:lnTo>
                    <a:pt x="51394" y="789657"/>
                  </a:lnTo>
                  <a:lnTo>
                    <a:pt x="72664" y="831112"/>
                  </a:lnTo>
                  <a:lnTo>
                    <a:pt x="97069" y="870209"/>
                  </a:lnTo>
                  <a:lnTo>
                    <a:pt x="124402" y="906829"/>
                  </a:lnTo>
                  <a:lnTo>
                    <a:pt x="154460" y="940854"/>
                  </a:lnTo>
                  <a:lnTo>
                    <a:pt x="187039" y="972166"/>
                  </a:lnTo>
                  <a:lnTo>
                    <a:pt x="221933" y="1000648"/>
                  </a:lnTo>
                  <a:lnTo>
                    <a:pt x="258938" y="1026181"/>
                  </a:lnTo>
                  <a:lnTo>
                    <a:pt x="297851" y="1048647"/>
                  </a:lnTo>
                  <a:lnTo>
                    <a:pt x="338466" y="1067928"/>
                  </a:lnTo>
                  <a:lnTo>
                    <a:pt x="380579" y="1083907"/>
                  </a:lnTo>
                  <a:lnTo>
                    <a:pt x="423985" y="1096464"/>
                  </a:lnTo>
                  <a:lnTo>
                    <a:pt x="468481" y="1105483"/>
                  </a:lnTo>
                  <a:lnTo>
                    <a:pt x="513862" y="1110844"/>
                  </a:lnTo>
                  <a:lnTo>
                    <a:pt x="559922" y="1112430"/>
                  </a:lnTo>
                  <a:lnTo>
                    <a:pt x="606459" y="1110124"/>
                  </a:lnTo>
                  <a:lnTo>
                    <a:pt x="653267" y="1103806"/>
                  </a:lnTo>
                  <a:lnTo>
                    <a:pt x="700142" y="1093359"/>
                  </a:lnTo>
                  <a:lnTo>
                    <a:pt x="745961" y="1078968"/>
                  </a:lnTo>
                  <a:lnTo>
                    <a:pt x="789657" y="1061036"/>
                  </a:lnTo>
                  <a:lnTo>
                    <a:pt x="831112" y="1039765"/>
                  </a:lnTo>
                  <a:lnTo>
                    <a:pt x="870208" y="1015361"/>
                  </a:lnTo>
                  <a:lnTo>
                    <a:pt x="906828" y="988027"/>
                  </a:lnTo>
                  <a:lnTo>
                    <a:pt x="940854" y="957969"/>
                  </a:lnTo>
                  <a:lnTo>
                    <a:pt x="972166" y="925391"/>
                  </a:lnTo>
                  <a:lnTo>
                    <a:pt x="1000648" y="890497"/>
                  </a:lnTo>
                  <a:lnTo>
                    <a:pt x="1026181" y="853491"/>
                  </a:lnTo>
                  <a:lnTo>
                    <a:pt x="1048647" y="814579"/>
                  </a:lnTo>
                  <a:lnTo>
                    <a:pt x="1067928" y="773964"/>
                  </a:lnTo>
                  <a:lnTo>
                    <a:pt x="1083906" y="731851"/>
                  </a:lnTo>
                  <a:lnTo>
                    <a:pt x="1096464" y="688445"/>
                  </a:lnTo>
                  <a:lnTo>
                    <a:pt x="1105482" y="643949"/>
                  </a:lnTo>
                  <a:lnTo>
                    <a:pt x="1110843" y="598568"/>
                  </a:lnTo>
                  <a:lnTo>
                    <a:pt x="1112430" y="552508"/>
                  </a:lnTo>
                  <a:lnTo>
                    <a:pt x="1110123" y="505971"/>
                  </a:lnTo>
                  <a:lnTo>
                    <a:pt x="1103805" y="459163"/>
                  </a:lnTo>
                  <a:lnTo>
                    <a:pt x="1093359" y="412288"/>
                  </a:lnTo>
                  <a:lnTo>
                    <a:pt x="1078968" y="366470"/>
                  </a:lnTo>
                  <a:lnTo>
                    <a:pt x="1061036" y="322774"/>
                  </a:lnTo>
                  <a:lnTo>
                    <a:pt x="1039765" y="281318"/>
                  </a:lnTo>
                  <a:lnTo>
                    <a:pt x="1015361" y="242221"/>
                  </a:lnTo>
                  <a:lnTo>
                    <a:pt x="988027" y="205601"/>
                  </a:lnTo>
                  <a:lnTo>
                    <a:pt x="957969" y="171576"/>
                  </a:lnTo>
                  <a:lnTo>
                    <a:pt x="925391" y="140264"/>
                  </a:lnTo>
                  <a:lnTo>
                    <a:pt x="890497" y="111782"/>
                  </a:lnTo>
                  <a:lnTo>
                    <a:pt x="853491" y="86249"/>
                  </a:lnTo>
                  <a:lnTo>
                    <a:pt x="814579" y="63783"/>
                  </a:lnTo>
                  <a:lnTo>
                    <a:pt x="773964" y="44502"/>
                  </a:lnTo>
                  <a:lnTo>
                    <a:pt x="731851" y="28523"/>
                  </a:lnTo>
                  <a:lnTo>
                    <a:pt x="688445" y="15966"/>
                  </a:lnTo>
                  <a:lnTo>
                    <a:pt x="643949" y="6947"/>
                  </a:lnTo>
                  <a:lnTo>
                    <a:pt x="598568" y="1586"/>
                  </a:lnTo>
                  <a:lnTo>
                    <a:pt x="552508" y="0"/>
                  </a:lnTo>
                  <a:close/>
                </a:path>
              </a:pathLst>
            </a:custGeom>
            <a:solidFill>
              <a:srgbClr val="219E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98590" y="1183424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412287" y="19071"/>
                  </a:moveTo>
                  <a:lnTo>
                    <a:pt x="366469" y="33461"/>
                  </a:lnTo>
                  <a:lnTo>
                    <a:pt x="322773" y="51394"/>
                  </a:lnTo>
                  <a:lnTo>
                    <a:pt x="281318" y="72665"/>
                  </a:lnTo>
                  <a:lnTo>
                    <a:pt x="242221" y="97069"/>
                  </a:lnTo>
                  <a:lnTo>
                    <a:pt x="205601" y="124402"/>
                  </a:lnTo>
                  <a:lnTo>
                    <a:pt x="171576" y="154460"/>
                  </a:lnTo>
                  <a:lnTo>
                    <a:pt x="140263" y="187038"/>
                  </a:lnTo>
                  <a:lnTo>
                    <a:pt x="111782" y="221933"/>
                  </a:lnTo>
                  <a:lnTo>
                    <a:pt x="86249" y="258938"/>
                  </a:lnTo>
                  <a:lnTo>
                    <a:pt x="63783" y="297850"/>
                  </a:lnTo>
                  <a:lnTo>
                    <a:pt x="44501" y="338465"/>
                  </a:lnTo>
                  <a:lnTo>
                    <a:pt x="28523" y="380578"/>
                  </a:lnTo>
                  <a:lnTo>
                    <a:pt x="15966" y="423985"/>
                  </a:lnTo>
                  <a:lnTo>
                    <a:pt x="6947" y="468481"/>
                  </a:lnTo>
                  <a:lnTo>
                    <a:pt x="1586" y="513861"/>
                  </a:lnTo>
                  <a:lnTo>
                    <a:pt x="0" y="559922"/>
                  </a:lnTo>
                  <a:lnTo>
                    <a:pt x="2306" y="606459"/>
                  </a:lnTo>
                  <a:lnTo>
                    <a:pt x="8624" y="653267"/>
                  </a:lnTo>
                  <a:lnTo>
                    <a:pt x="19071" y="700142"/>
                  </a:lnTo>
                  <a:lnTo>
                    <a:pt x="33461" y="745960"/>
                  </a:lnTo>
                  <a:lnTo>
                    <a:pt x="51394" y="789656"/>
                  </a:lnTo>
                  <a:lnTo>
                    <a:pt x="72665" y="831112"/>
                  </a:lnTo>
                  <a:lnTo>
                    <a:pt x="97069" y="870208"/>
                  </a:lnTo>
                  <a:lnTo>
                    <a:pt x="124402" y="906828"/>
                  </a:lnTo>
                  <a:lnTo>
                    <a:pt x="154460" y="940854"/>
                  </a:lnTo>
                  <a:lnTo>
                    <a:pt x="187038" y="972166"/>
                  </a:lnTo>
                  <a:lnTo>
                    <a:pt x="221933" y="1000648"/>
                  </a:lnTo>
                  <a:lnTo>
                    <a:pt x="258938" y="1026181"/>
                  </a:lnTo>
                  <a:lnTo>
                    <a:pt x="297850" y="1048647"/>
                  </a:lnTo>
                  <a:lnTo>
                    <a:pt x="338465" y="1067928"/>
                  </a:lnTo>
                  <a:lnTo>
                    <a:pt x="380578" y="1083906"/>
                  </a:lnTo>
                  <a:lnTo>
                    <a:pt x="423985" y="1096464"/>
                  </a:lnTo>
                  <a:lnTo>
                    <a:pt x="468481" y="1105482"/>
                  </a:lnTo>
                  <a:lnTo>
                    <a:pt x="513861" y="1110843"/>
                  </a:lnTo>
                  <a:lnTo>
                    <a:pt x="559922" y="1112430"/>
                  </a:lnTo>
                  <a:lnTo>
                    <a:pt x="606459" y="1110123"/>
                  </a:lnTo>
                  <a:lnTo>
                    <a:pt x="653267" y="1103805"/>
                  </a:lnTo>
                  <a:lnTo>
                    <a:pt x="700142" y="1093358"/>
                  </a:lnTo>
                  <a:lnTo>
                    <a:pt x="745960" y="1078968"/>
                  </a:lnTo>
                  <a:lnTo>
                    <a:pt x="789656" y="1061035"/>
                  </a:lnTo>
                  <a:lnTo>
                    <a:pt x="831112" y="1039765"/>
                  </a:lnTo>
                  <a:lnTo>
                    <a:pt x="870208" y="1015361"/>
                  </a:lnTo>
                  <a:lnTo>
                    <a:pt x="906828" y="988027"/>
                  </a:lnTo>
                  <a:lnTo>
                    <a:pt x="940853" y="957969"/>
                  </a:lnTo>
                  <a:lnTo>
                    <a:pt x="972166" y="925391"/>
                  </a:lnTo>
                  <a:lnTo>
                    <a:pt x="1000648" y="890497"/>
                  </a:lnTo>
                  <a:lnTo>
                    <a:pt x="1026181" y="853491"/>
                  </a:lnTo>
                  <a:lnTo>
                    <a:pt x="1048647" y="814579"/>
                  </a:lnTo>
                  <a:lnTo>
                    <a:pt x="1067928" y="773964"/>
                  </a:lnTo>
                  <a:lnTo>
                    <a:pt x="1083906" y="731851"/>
                  </a:lnTo>
                  <a:lnTo>
                    <a:pt x="1096464" y="688444"/>
                  </a:lnTo>
                  <a:lnTo>
                    <a:pt x="1105482" y="643949"/>
                  </a:lnTo>
                  <a:lnTo>
                    <a:pt x="1110843" y="598568"/>
                  </a:lnTo>
                  <a:lnTo>
                    <a:pt x="1112430" y="552507"/>
                  </a:lnTo>
                  <a:lnTo>
                    <a:pt x="1110123" y="505971"/>
                  </a:lnTo>
                  <a:lnTo>
                    <a:pt x="1103805" y="459163"/>
                  </a:lnTo>
                  <a:lnTo>
                    <a:pt x="1093358" y="412287"/>
                  </a:lnTo>
                  <a:lnTo>
                    <a:pt x="1078968" y="366469"/>
                  </a:lnTo>
                  <a:lnTo>
                    <a:pt x="1061035" y="322773"/>
                  </a:lnTo>
                  <a:lnTo>
                    <a:pt x="1039765" y="281318"/>
                  </a:lnTo>
                  <a:lnTo>
                    <a:pt x="1015361" y="242221"/>
                  </a:lnTo>
                  <a:lnTo>
                    <a:pt x="988027" y="205601"/>
                  </a:lnTo>
                  <a:lnTo>
                    <a:pt x="957969" y="171576"/>
                  </a:lnTo>
                  <a:lnTo>
                    <a:pt x="925391" y="140263"/>
                  </a:lnTo>
                  <a:lnTo>
                    <a:pt x="890497" y="111782"/>
                  </a:lnTo>
                  <a:lnTo>
                    <a:pt x="853491" y="86249"/>
                  </a:lnTo>
                  <a:lnTo>
                    <a:pt x="814579" y="63783"/>
                  </a:lnTo>
                  <a:lnTo>
                    <a:pt x="773964" y="44501"/>
                  </a:lnTo>
                  <a:lnTo>
                    <a:pt x="731851" y="28523"/>
                  </a:lnTo>
                  <a:lnTo>
                    <a:pt x="688444" y="15966"/>
                  </a:lnTo>
                  <a:lnTo>
                    <a:pt x="643949" y="6947"/>
                  </a:lnTo>
                  <a:lnTo>
                    <a:pt x="598568" y="1586"/>
                  </a:lnTo>
                  <a:lnTo>
                    <a:pt x="552507" y="0"/>
                  </a:lnTo>
                  <a:lnTo>
                    <a:pt x="505971" y="2306"/>
                  </a:lnTo>
                  <a:lnTo>
                    <a:pt x="459163" y="8624"/>
                  </a:lnTo>
                  <a:lnTo>
                    <a:pt x="412287" y="19071"/>
                  </a:lnTo>
                </a:path>
              </a:pathLst>
            </a:custGeom>
            <a:ln w="634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910526" y="1345798"/>
            <a:ext cx="1085736" cy="52257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14"/>
              </a:spcBef>
            </a:pPr>
            <a:r>
              <a:rPr lang="es-CO" sz="1400" b="1" spc="90" dirty="0">
                <a:solidFill>
                  <a:srgbClr val="F2F2F2"/>
                </a:solidFill>
                <a:latin typeface="Calibri"/>
                <a:cs typeface="Calibri"/>
              </a:rPr>
              <a:t>14</a:t>
            </a:r>
            <a:r>
              <a:rPr sz="1100" b="1" spc="9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endParaRPr sz="11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14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Variables</a:t>
            </a:r>
            <a:endParaRPr sz="1400" dirty="0">
              <a:latin typeface="Lucida Sans Unicode"/>
              <a:cs typeface="Lucida Sans Unicode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733" y="2558815"/>
            <a:ext cx="1127505" cy="32552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43658" y="3452021"/>
            <a:ext cx="4190341" cy="1450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D9D9D9"/>
                </a:solidFill>
                <a:latin typeface="Lucida Sans Unicode"/>
                <a:cs typeface="Lucida Sans Unicode"/>
              </a:rPr>
              <a:t>Como</a:t>
            </a:r>
            <a:r>
              <a:rPr spc="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primer</a:t>
            </a:r>
            <a:r>
              <a:rPr spc="-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paso,</a:t>
            </a:r>
            <a:r>
              <a:rPr spc="-1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D9D9D9"/>
                </a:solidFill>
                <a:latin typeface="Lucida Sans Unicode"/>
                <a:cs typeface="Lucida Sans Unicode"/>
              </a:rPr>
              <a:t>se</a:t>
            </a:r>
            <a:r>
              <a:rPr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ha </a:t>
            </a:r>
            <a:r>
              <a:rPr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realizado</a:t>
            </a:r>
            <a:r>
              <a:rPr spc="-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un</a:t>
            </a:r>
            <a:r>
              <a:rPr spc="-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análisis</a:t>
            </a:r>
            <a:r>
              <a:rPr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8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previo</a:t>
            </a:r>
            <a:r>
              <a:rPr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30" dirty="0">
                <a:solidFill>
                  <a:srgbClr val="D9D9D9"/>
                </a:solidFill>
                <a:latin typeface="Lucida Sans Unicode"/>
                <a:cs typeface="Lucida Sans Unicode"/>
              </a:rPr>
              <a:t>para</a:t>
            </a:r>
            <a:r>
              <a:rPr lang="es-CL" spc="-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8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entender</a:t>
            </a:r>
            <a:r>
              <a:rPr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la</a:t>
            </a:r>
            <a:r>
              <a:rPr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dirty="0">
                <a:solidFill>
                  <a:srgbClr val="D9D9D9"/>
                </a:solidFill>
                <a:latin typeface="Lucida Sans Unicode"/>
                <a:cs typeface="Lucida Sans Unicode"/>
              </a:rPr>
              <a:t>estructura de los datos </a:t>
            </a:r>
            <a:r>
              <a:rPr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y</a:t>
            </a:r>
            <a:r>
              <a:rPr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acciones</a:t>
            </a:r>
            <a:r>
              <a:rPr spc="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necesarias</a:t>
            </a:r>
            <a:r>
              <a:rPr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a </a:t>
            </a:r>
            <a:r>
              <a:rPr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realizar</a:t>
            </a:r>
            <a:r>
              <a:rPr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para </a:t>
            </a:r>
            <a:r>
              <a:rPr spc="-8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el</a:t>
            </a:r>
            <a:r>
              <a:rPr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processed</a:t>
            </a:r>
            <a:r>
              <a:rPr lang="es-CO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o.</a:t>
            </a:r>
            <a:endParaRPr dirty="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3659" y="1678061"/>
            <a:ext cx="2820035" cy="8166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215"/>
              </a:spcBef>
            </a:pP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Un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primer</a:t>
            </a:r>
            <a:r>
              <a:rPr sz="1200" spc="-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vistazo</a:t>
            </a:r>
            <a:r>
              <a:rPr sz="1200" spc="-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al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 dataset</a:t>
            </a:r>
            <a:endParaRPr sz="1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3600" spc="-35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17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cerca</a:t>
            </a:r>
            <a:r>
              <a:rPr sz="3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3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los</a:t>
            </a:r>
            <a:endParaRPr sz="3600" dirty="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4919" y="1823808"/>
            <a:ext cx="524781" cy="19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756" y="-3333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517"/>
          </a:solidFill>
        </p:spPr>
        <p:txBody>
          <a:bodyPr wrap="square" lIns="0" tIns="0" rIns="0" bIns="0" rtlCol="0"/>
          <a:lstStyle/>
          <a:p>
            <a:endParaRPr lang="es-CL"/>
          </a:p>
        </p:txBody>
      </p:sp>
      <p:grpSp>
        <p:nvGrpSpPr>
          <p:cNvPr id="22" name="object 22"/>
          <p:cNvGrpSpPr/>
          <p:nvPr/>
        </p:nvGrpSpPr>
        <p:grpSpPr>
          <a:xfrm>
            <a:off x="0" y="33336"/>
            <a:ext cx="5435600" cy="1764030"/>
            <a:chOff x="0" y="33336"/>
            <a:chExt cx="5435600" cy="176403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336"/>
              <a:ext cx="4966103" cy="17640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2801"/>
              <a:ext cx="409879" cy="726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947" y="312736"/>
              <a:ext cx="184808" cy="127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9165" y="312736"/>
              <a:ext cx="205598" cy="127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059" y="274636"/>
              <a:ext cx="455111" cy="381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9703" y="300036"/>
              <a:ext cx="103231" cy="127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2233" y="236536"/>
              <a:ext cx="154277" cy="889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306" y="249236"/>
              <a:ext cx="562496" cy="25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151" y="211136"/>
              <a:ext cx="461490" cy="889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9092" y="236536"/>
              <a:ext cx="102767" cy="127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2439" y="211136"/>
              <a:ext cx="105254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58900" y="223836"/>
              <a:ext cx="102364" cy="127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81446"/>
              <a:ext cx="631608" cy="788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11761" y="46036"/>
              <a:ext cx="523241" cy="2159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3317" y="122236"/>
              <a:ext cx="102107" cy="12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46490" y="109536"/>
              <a:ext cx="102151" cy="12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3069" y="96836"/>
              <a:ext cx="102274" cy="127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5945" y="58736"/>
              <a:ext cx="113586" cy="88900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137004" y="2324696"/>
            <a:ext cx="3723640" cy="3766185"/>
            <a:chOff x="4165125" y="2310105"/>
            <a:chExt cx="3723640" cy="3766185"/>
          </a:xfrm>
        </p:grpSpPr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65125" y="2310105"/>
              <a:ext cx="1972678" cy="162677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69355" y="2727671"/>
              <a:ext cx="2919256" cy="33485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13156" y="4503658"/>
              <a:ext cx="1101925" cy="11019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06796" y="4743418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60" h="568960">
                  <a:moveTo>
                    <a:pt x="284262" y="0"/>
                  </a:moveTo>
                  <a:lnTo>
                    <a:pt x="238154" y="3720"/>
                  </a:lnTo>
                  <a:lnTo>
                    <a:pt x="194413" y="14491"/>
                  </a:lnTo>
                  <a:lnTo>
                    <a:pt x="153627" y="31728"/>
                  </a:lnTo>
                  <a:lnTo>
                    <a:pt x="116381" y="54845"/>
                  </a:lnTo>
                  <a:lnTo>
                    <a:pt x="83258" y="83258"/>
                  </a:lnTo>
                  <a:lnTo>
                    <a:pt x="54846" y="116380"/>
                  </a:lnTo>
                  <a:lnTo>
                    <a:pt x="31728" y="153626"/>
                  </a:lnTo>
                  <a:lnTo>
                    <a:pt x="14491" y="194412"/>
                  </a:lnTo>
                  <a:lnTo>
                    <a:pt x="3720" y="238152"/>
                  </a:lnTo>
                  <a:lnTo>
                    <a:pt x="0" y="284261"/>
                  </a:lnTo>
                  <a:lnTo>
                    <a:pt x="3720" y="330370"/>
                  </a:lnTo>
                  <a:lnTo>
                    <a:pt x="14491" y="374110"/>
                  </a:lnTo>
                  <a:lnTo>
                    <a:pt x="31728" y="414897"/>
                  </a:lnTo>
                  <a:lnTo>
                    <a:pt x="54846" y="452143"/>
                  </a:lnTo>
                  <a:lnTo>
                    <a:pt x="83258" y="485266"/>
                  </a:lnTo>
                  <a:lnTo>
                    <a:pt x="116381" y="513678"/>
                  </a:lnTo>
                  <a:lnTo>
                    <a:pt x="153627" y="536795"/>
                  </a:lnTo>
                  <a:lnTo>
                    <a:pt x="194413" y="554032"/>
                  </a:lnTo>
                  <a:lnTo>
                    <a:pt x="238154" y="564803"/>
                  </a:lnTo>
                  <a:lnTo>
                    <a:pt x="284262" y="568524"/>
                  </a:lnTo>
                  <a:lnTo>
                    <a:pt x="330371" y="564803"/>
                  </a:lnTo>
                  <a:lnTo>
                    <a:pt x="374111" y="554032"/>
                  </a:lnTo>
                  <a:lnTo>
                    <a:pt x="414897" y="536795"/>
                  </a:lnTo>
                  <a:lnTo>
                    <a:pt x="452144" y="513678"/>
                  </a:lnTo>
                  <a:lnTo>
                    <a:pt x="485266" y="485266"/>
                  </a:lnTo>
                  <a:lnTo>
                    <a:pt x="513679" y="452143"/>
                  </a:lnTo>
                  <a:lnTo>
                    <a:pt x="536796" y="414897"/>
                  </a:lnTo>
                  <a:lnTo>
                    <a:pt x="554033" y="374110"/>
                  </a:lnTo>
                  <a:lnTo>
                    <a:pt x="564805" y="330370"/>
                  </a:lnTo>
                  <a:lnTo>
                    <a:pt x="568525" y="284261"/>
                  </a:lnTo>
                  <a:lnTo>
                    <a:pt x="564805" y="238152"/>
                  </a:lnTo>
                  <a:lnTo>
                    <a:pt x="554033" y="194412"/>
                  </a:lnTo>
                  <a:lnTo>
                    <a:pt x="536796" y="153626"/>
                  </a:lnTo>
                  <a:lnTo>
                    <a:pt x="513679" y="116380"/>
                  </a:lnTo>
                  <a:lnTo>
                    <a:pt x="485266" y="83258"/>
                  </a:lnTo>
                  <a:lnTo>
                    <a:pt x="452144" y="54845"/>
                  </a:lnTo>
                  <a:lnTo>
                    <a:pt x="414897" y="31728"/>
                  </a:lnTo>
                  <a:lnTo>
                    <a:pt x="374111" y="14491"/>
                  </a:lnTo>
                  <a:lnTo>
                    <a:pt x="330371" y="3720"/>
                  </a:lnTo>
                  <a:lnTo>
                    <a:pt x="284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9383" y="4503658"/>
              <a:ext cx="1101925" cy="11019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53023" y="4743418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59" h="568960">
                  <a:moveTo>
                    <a:pt x="284262" y="0"/>
                  </a:moveTo>
                  <a:lnTo>
                    <a:pt x="238153" y="3720"/>
                  </a:lnTo>
                  <a:lnTo>
                    <a:pt x="194413" y="14491"/>
                  </a:lnTo>
                  <a:lnTo>
                    <a:pt x="153627" y="31728"/>
                  </a:lnTo>
                  <a:lnTo>
                    <a:pt x="116380" y="54845"/>
                  </a:lnTo>
                  <a:lnTo>
                    <a:pt x="83258" y="83258"/>
                  </a:lnTo>
                  <a:lnTo>
                    <a:pt x="54845" y="116380"/>
                  </a:lnTo>
                  <a:lnTo>
                    <a:pt x="31728" y="153626"/>
                  </a:lnTo>
                  <a:lnTo>
                    <a:pt x="14491" y="194412"/>
                  </a:lnTo>
                  <a:lnTo>
                    <a:pt x="3720" y="238152"/>
                  </a:lnTo>
                  <a:lnTo>
                    <a:pt x="0" y="284261"/>
                  </a:lnTo>
                  <a:lnTo>
                    <a:pt x="3720" y="330370"/>
                  </a:lnTo>
                  <a:lnTo>
                    <a:pt x="14491" y="374110"/>
                  </a:lnTo>
                  <a:lnTo>
                    <a:pt x="31728" y="414897"/>
                  </a:lnTo>
                  <a:lnTo>
                    <a:pt x="54845" y="452143"/>
                  </a:lnTo>
                  <a:lnTo>
                    <a:pt x="83258" y="485266"/>
                  </a:lnTo>
                  <a:lnTo>
                    <a:pt x="116380" y="513678"/>
                  </a:lnTo>
                  <a:lnTo>
                    <a:pt x="153627" y="536795"/>
                  </a:lnTo>
                  <a:lnTo>
                    <a:pt x="194413" y="554032"/>
                  </a:lnTo>
                  <a:lnTo>
                    <a:pt x="238153" y="564803"/>
                  </a:lnTo>
                  <a:lnTo>
                    <a:pt x="284262" y="568524"/>
                  </a:lnTo>
                  <a:lnTo>
                    <a:pt x="330371" y="564803"/>
                  </a:lnTo>
                  <a:lnTo>
                    <a:pt x="374111" y="554032"/>
                  </a:lnTo>
                  <a:lnTo>
                    <a:pt x="414897" y="536795"/>
                  </a:lnTo>
                  <a:lnTo>
                    <a:pt x="452144" y="513678"/>
                  </a:lnTo>
                  <a:lnTo>
                    <a:pt x="485266" y="485266"/>
                  </a:lnTo>
                  <a:lnTo>
                    <a:pt x="513678" y="452143"/>
                  </a:lnTo>
                  <a:lnTo>
                    <a:pt x="536795" y="414897"/>
                  </a:lnTo>
                  <a:lnTo>
                    <a:pt x="554032" y="374110"/>
                  </a:lnTo>
                  <a:lnTo>
                    <a:pt x="564803" y="330370"/>
                  </a:lnTo>
                  <a:lnTo>
                    <a:pt x="568524" y="284261"/>
                  </a:lnTo>
                  <a:lnTo>
                    <a:pt x="564803" y="238152"/>
                  </a:lnTo>
                  <a:lnTo>
                    <a:pt x="554032" y="194412"/>
                  </a:lnTo>
                  <a:lnTo>
                    <a:pt x="536795" y="153626"/>
                  </a:lnTo>
                  <a:lnTo>
                    <a:pt x="513678" y="116380"/>
                  </a:lnTo>
                  <a:lnTo>
                    <a:pt x="485266" y="83258"/>
                  </a:lnTo>
                  <a:lnTo>
                    <a:pt x="452144" y="54845"/>
                  </a:lnTo>
                  <a:lnTo>
                    <a:pt x="414897" y="31728"/>
                  </a:lnTo>
                  <a:lnTo>
                    <a:pt x="374111" y="14491"/>
                  </a:lnTo>
                  <a:lnTo>
                    <a:pt x="330371" y="3720"/>
                  </a:lnTo>
                  <a:lnTo>
                    <a:pt x="284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8642" y="2444336"/>
              <a:ext cx="1413112" cy="14131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867916" y="2839730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60" h="568960">
                  <a:moveTo>
                    <a:pt x="292388" y="0"/>
                  </a:moveTo>
                  <a:lnTo>
                    <a:pt x="248163" y="2196"/>
                  </a:lnTo>
                  <a:lnTo>
                    <a:pt x="205246" y="11130"/>
                  </a:lnTo>
                  <a:lnTo>
                    <a:pt x="164386" y="26454"/>
                  </a:lnTo>
                  <a:lnTo>
                    <a:pt x="126334" y="47817"/>
                  </a:lnTo>
                  <a:lnTo>
                    <a:pt x="91840" y="74871"/>
                  </a:lnTo>
                  <a:lnTo>
                    <a:pt x="61655" y="107267"/>
                  </a:lnTo>
                  <a:lnTo>
                    <a:pt x="36530" y="144656"/>
                  </a:lnTo>
                  <a:lnTo>
                    <a:pt x="17215" y="186689"/>
                  </a:lnTo>
                  <a:lnTo>
                    <a:pt x="4890" y="231275"/>
                  </a:lnTo>
                  <a:lnTo>
                    <a:pt x="0" y="276056"/>
                  </a:lnTo>
                  <a:lnTo>
                    <a:pt x="2196" y="320280"/>
                  </a:lnTo>
                  <a:lnTo>
                    <a:pt x="11130" y="363198"/>
                  </a:lnTo>
                  <a:lnTo>
                    <a:pt x="26454" y="404058"/>
                  </a:lnTo>
                  <a:lnTo>
                    <a:pt x="47817" y="442110"/>
                  </a:lnTo>
                  <a:lnTo>
                    <a:pt x="74871" y="476604"/>
                  </a:lnTo>
                  <a:lnTo>
                    <a:pt x="107267" y="506789"/>
                  </a:lnTo>
                  <a:lnTo>
                    <a:pt x="144656" y="531914"/>
                  </a:lnTo>
                  <a:lnTo>
                    <a:pt x="186689" y="551229"/>
                  </a:lnTo>
                  <a:lnTo>
                    <a:pt x="231275" y="563554"/>
                  </a:lnTo>
                  <a:lnTo>
                    <a:pt x="276056" y="568444"/>
                  </a:lnTo>
                  <a:lnTo>
                    <a:pt x="320280" y="566248"/>
                  </a:lnTo>
                  <a:lnTo>
                    <a:pt x="363198" y="557313"/>
                  </a:lnTo>
                  <a:lnTo>
                    <a:pt x="404058" y="541990"/>
                  </a:lnTo>
                  <a:lnTo>
                    <a:pt x="442110" y="520627"/>
                  </a:lnTo>
                  <a:lnTo>
                    <a:pt x="476604" y="493573"/>
                  </a:lnTo>
                  <a:lnTo>
                    <a:pt x="506789" y="461177"/>
                  </a:lnTo>
                  <a:lnTo>
                    <a:pt x="531914" y="423788"/>
                  </a:lnTo>
                  <a:lnTo>
                    <a:pt x="551229" y="381755"/>
                  </a:lnTo>
                  <a:lnTo>
                    <a:pt x="563554" y="337168"/>
                  </a:lnTo>
                  <a:lnTo>
                    <a:pt x="568444" y="292387"/>
                  </a:lnTo>
                  <a:lnTo>
                    <a:pt x="566248" y="248163"/>
                  </a:lnTo>
                  <a:lnTo>
                    <a:pt x="557313" y="205245"/>
                  </a:lnTo>
                  <a:lnTo>
                    <a:pt x="541990" y="164385"/>
                  </a:lnTo>
                  <a:lnTo>
                    <a:pt x="520627" y="126333"/>
                  </a:lnTo>
                  <a:lnTo>
                    <a:pt x="493573" y="91840"/>
                  </a:lnTo>
                  <a:lnTo>
                    <a:pt x="461177" y="61655"/>
                  </a:lnTo>
                  <a:lnTo>
                    <a:pt x="423788" y="36530"/>
                  </a:lnTo>
                  <a:lnTo>
                    <a:pt x="381755" y="17215"/>
                  </a:lnTo>
                  <a:lnTo>
                    <a:pt x="337168" y="4890"/>
                  </a:lnTo>
                  <a:lnTo>
                    <a:pt x="292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9383" y="3254541"/>
              <a:ext cx="1101925" cy="11019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53023" y="3494300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59" h="568960">
                  <a:moveTo>
                    <a:pt x="284262" y="0"/>
                  </a:moveTo>
                  <a:lnTo>
                    <a:pt x="238153" y="3720"/>
                  </a:lnTo>
                  <a:lnTo>
                    <a:pt x="194413" y="14491"/>
                  </a:lnTo>
                  <a:lnTo>
                    <a:pt x="153627" y="31728"/>
                  </a:lnTo>
                  <a:lnTo>
                    <a:pt x="116380" y="54846"/>
                  </a:lnTo>
                  <a:lnTo>
                    <a:pt x="83258" y="83258"/>
                  </a:lnTo>
                  <a:lnTo>
                    <a:pt x="54845" y="116381"/>
                  </a:lnTo>
                  <a:lnTo>
                    <a:pt x="31728" y="153627"/>
                  </a:lnTo>
                  <a:lnTo>
                    <a:pt x="14491" y="194413"/>
                  </a:lnTo>
                  <a:lnTo>
                    <a:pt x="3720" y="238154"/>
                  </a:lnTo>
                  <a:lnTo>
                    <a:pt x="0" y="284262"/>
                  </a:lnTo>
                  <a:lnTo>
                    <a:pt x="3720" y="330371"/>
                  </a:lnTo>
                  <a:lnTo>
                    <a:pt x="14491" y="374111"/>
                  </a:lnTo>
                  <a:lnTo>
                    <a:pt x="31728" y="414897"/>
                  </a:lnTo>
                  <a:lnTo>
                    <a:pt x="54845" y="452144"/>
                  </a:lnTo>
                  <a:lnTo>
                    <a:pt x="83258" y="485266"/>
                  </a:lnTo>
                  <a:lnTo>
                    <a:pt x="116380" y="513679"/>
                  </a:lnTo>
                  <a:lnTo>
                    <a:pt x="153627" y="536796"/>
                  </a:lnTo>
                  <a:lnTo>
                    <a:pt x="194413" y="554033"/>
                  </a:lnTo>
                  <a:lnTo>
                    <a:pt x="238153" y="564805"/>
                  </a:lnTo>
                  <a:lnTo>
                    <a:pt x="284262" y="568525"/>
                  </a:lnTo>
                  <a:lnTo>
                    <a:pt x="330371" y="564805"/>
                  </a:lnTo>
                  <a:lnTo>
                    <a:pt x="374111" y="554033"/>
                  </a:lnTo>
                  <a:lnTo>
                    <a:pt x="414897" y="536796"/>
                  </a:lnTo>
                  <a:lnTo>
                    <a:pt x="452144" y="513679"/>
                  </a:lnTo>
                  <a:lnTo>
                    <a:pt x="485266" y="485266"/>
                  </a:lnTo>
                  <a:lnTo>
                    <a:pt x="513678" y="452144"/>
                  </a:lnTo>
                  <a:lnTo>
                    <a:pt x="536795" y="414897"/>
                  </a:lnTo>
                  <a:lnTo>
                    <a:pt x="554032" y="374111"/>
                  </a:lnTo>
                  <a:lnTo>
                    <a:pt x="564803" y="330371"/>
                  </a:lnTo>
                  <a:lnTo>
                    <a:pt x="568524" y="284262"/>
                  </a:lnTo>
                  <a:lnTo>
                    <a:pt x="564803" y="238154"/>
                  </a:lnTo>
                  <a:lnTo>
                    <a:pt x="554032" y="194413"/>
                  </a:lnTo>
                  <a:lnTo>
                    <a:pt x="536795" y="153627"/>
                  </a:lnTo>
                  <a:lnTo>
                    <a:pt x="513678" y="116381"/>
                  </a:lnTo>
                  <a:lnTo>
                    <a:pt x="485266" y="83258"/>
                  </a:lnTo>
                  <a:lnTo>
                    <a:pt x="452144" y="54846"/>
                  </a:lnTo>
                  <a:lnTo>
                    <a:pt x="414897" y="31728"/>
                  </a:lnTo>
                  <a:lnTo>
                    <a:pt x="374111" y="14491"/>
                  </a:lnTo>
                  <a:lnTo>
                    <a:pt x="330371" y="3720"/>
                  </a:lnTo>
                  <a:lnTo>
                    <a:pt x="284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79577" y="4908956"/>
              <a:ext cx="254000" cy="2540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441477" y="4870856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5100" y="0"/>
                  </a:moveTo>
                  <a:lnTo>
                    <a:pt x="121120" y="5879"/>
                  </a:lnTo>
                  <a:lnTo>
                    <a:pt x="81656" y="22483"/>
                  </a:lnTo>
                  <a:lnTo>
                    <a:pt x="48260" y="48259"/>
                  </a:lnTo>
                  <a:lnTo>
                    <a:pt x="22483" y="81656"/>
                  </a:lnTo>
                  <a:lnTo>
                    <a:pt x="5879" y="121120"/>
                  </a:lnTo>
                  <a:lnTo>
                    <a:pt x="0" y="165099"/>
                  </a:lnTo>
                  <a:lnTo>
                    <a:pt x="5879" y="209079"/>
                  </a:lnTo>
                  <a:lnTo>
                    <a:pt x="22483" y="248543"/>
                  </a:lnTo>
                  <a:lnTo>
                    <a:pt x="48260" y="281939"/>
                  </a:lnTo>
                  <a:lnTo>
                    <a:pt x="81656" y="307716"/>
                  </a:lnTo>
                  <a:lnTo>
                    <a:pt x="121120" y="324320"/>
                  </a:lnTo>
                  <a:lnTo>
                    <a:pt x="165100" y="330199"/>
                  </a:lnTo>
                  <a:lnTo>
                    <a:pt x="209079" y="324320"/>
                  </a:lnTo>
                  <a:lnTo>
                    <a:pt x="248543" y="307716"/>
                  </a:lnTo>
                  <a:lnTo>
                    <a:pt x="252322" y="304799"/>
                  </a:lnTo>
                  <a:lnTo>
                    <a:pt x="165100" y="304799"/>
                  </a:lnTo>
                  <a:lnTo>
                    <a:pt x="120822" y="297708"/>
                  </a:lnTo>
                  <a:lnTo>
                    <a:pt x="82458" y="277936"/>
                  </a:lnTo>
                  <a:lnTo>
                    <a:pt x="52263" y="247741"/>
                  </a:lnTo>
                  <a:lnTo>
                    <a:pt x="32491" y="209377"/>
                  </a:lnTo>
                  <a:lnTo>
                    <a:pt x="25400" y="165099"/>
                  </a:lnTo>
                  <a:lnTo>
                    <a:pt x="32491" y="120822"/>
                  </a:lnTo>
                  <a:lnTo>
                    <a:pt x="52263" y="82458"/>
                  </a:lnTo>
                  <a:lnTo>
                    <a:pt x="82458" y="52263"/>
                  </a:lnTo>
                  <a:lnTo>
                    <a:pt x="120822" y="32491"/>
                  </a:lnTo>
                  <a:lnTo>
                    <a:pt x="165100" y="25399"/>
                  </a:lnTo>
                  <a:lnTo>
                    <a:pt x="252322" y="25399"/>
                  </a:lnTo>
                  <a:lnTo>
                    <a:pt x="248543" y="22483"/>
                  </a:lnTo>
                  <a:lnTo>
                    <a:pt x="209079" y="5879"/>
                  </a:lnTo>
                  <a:lnTo>
                    <a:pt x="165100" y="0"/>
                  </a:lnTo>
                  <a:close/>
                </a:path>
                <a:path w="330200" h="330200">
                  <a:moveTo>
                    <a:pt x="252322" y="25399"/>
                  </a:moveTo>
                  <a:lnTo>
                    <a:pt x="165100" y="25399"/>
                  </a:lnTo>
                  <a:lnTo>
                    <a:pt x="209377" y="32491"/>
                  </a:lnTo>
                  <a:lnTo>
                    <a:pt x="247741" y="52263"/>
                  </a:lnTo>
                  <a:lnTo>
                    <a:pt x="277936" y="82458"/>
                  </a:lnTo>
                  <a:lnTo>
                    <a:pt x="297708" y="120822"/>
                  </a:lnTo>
                  <a:lnTo>
                    <a:pt x="304800" y="165099"/>
                  </a:lnTo>
                  <a:lnTo>
                    <a:pt x="297708" y="209377"/>
                  </a:lnTo>
                  <a:lnTo>
                    <a:pt x="277936" y="247741"/>
                  </a:lnTo>
                  <a:lnTo>
                    <a:pt x="247741" y="277936"/>
                  </a:lnTo>
                  <a:lnTo>
                    <a:pt x="209377" y="297708"/>
                  </a:lnTo>
                  <a:lnTo>
                    <a:pt x="165100" y="304799"/>
                  </a:lnTo>
                  <a:lnTo>
                    <a:pt x="252322" y="304799"/>
                  </a:lnTo>
                  <a:lnTo>
                    <a:pt x="281939" y="281939"/>
                  </a:lnTo>
                  <a:lnTo>
                    <a:pt x="307716" y="248543"/>
                  </a:lnTo>
                  <a:lnTo>
                    <a:pt x="324320" y="209079"/>
                  </a:lnTo>
                  <a:lnTo>
                    <a:pt x="330200" y="165099"/>
                  </a:lnTo>
                  <a:lnTo>
                    <a:pt x="324320" y="121120"/>
                  </a:lnTo>
                  <a:lnTo>
                    <a:pt x="307716" y="81656"/>
                  </a:lnTo>
                  <a:lnTo>
                    <a:pt x="281939" y="48259"/>
                  </a:lnTo>
                  <a:lnTo>
                    <a:pt x="252322" y="25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16077" y="4845456"/>
              <a:ext cx="76200" cy="762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9928" y="3609444"/>
              <a:ext cx="354279" cy="35306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66690" y="3021482"/>
              <a:ext cx="2060575" cy="2189480"/>
            </a:xfrm>
            <a:custGeom>
              <a:avLst/>
              <a:gdLst/>
              <a:ahLst/>
              <a:cxnLst/>
              <a:rect l="l" t="t" r="r" b="b"/>
              <a:pathLst>
                <a:path w="2060575" h="2189479">
                  <a:moveTo>
                    <a:pt x="64147" y="184327"/>
                  </a:moveTo>
                  <a:lnTo>
                    <a:pt x="42278" y="165722"/>
                  </a:lnTo>
                  <a:lnTo>
                    <a:pt x="0" y="215442"/>
                  </a:lnTo>
                  <a:lnTo>
                    <a:pt x="21869" y="234035"/>
                  </a:lnTo>
                  <a:lnTo>
                    <a:pt x="64147" y="184327"/>
                  </a:lnTo>
                  <a:close/>
                </a:path>
                <a:path w="2060575" h="2189479">
                  <a:moveTo>
                    <a:pt x="144741" y="179336"/>
                  </a:moveTo>
                  <a:lnTo>
                    <a:pt x="135255" y="183718"/>
                  </a:lnTo>
                  <a:lnTo>
                    <a:pt x="125323" y="186766"/>
                  </a:lnTo>
                  <a:lnTo>
                    <a:pt x="115100" y="188468"/>
                  </a:lnTo>
                  <a:lnTo>
                    <a:pt x="104724" y="188810"/>
                  </a:lnTo>
                  <a:lnTo>
                    <a:pt x="104724" y="235394"/>
                  </a:lnTo>
                  <a:lnTo>
                    <a:pt x="144741" y="235394"/>
                  </a:lnTo>
                  <a:lnTo>
                    <a:pt x="144741" y="179336"/>
                  </a:lnTo>
                  <a:close/>
                </a:path>
                <a:path w="2060575" h="2189479">
                  <a:moveTo>
                    <a:pt x="147485" y="88849"/>
                  </a:moveTo>
                  <a:lnTo>
                    <a:pt x="146304" y="86741"/>
                  </a:lnTo>
                  <a:lnTo>
                    <a:pt x="144957" y="84734"/>
                  </a:lnTo>
                  <a:lnTo>
                    <a:pt x="143471" y="82854"/>
                  </a:lnTo>
                  <a:lnTo>
                    <a:pt x="134454" y="90487"/>
                  </a:lnTo>
                  <a:lnTo>
                    <a:pt x="131749" y="88442"/>
                  </a:lnTo>
                  <a:lnTo>
                    <a:pt x="128384" y="87236"/>
                  </a:lnTo>
                  <a:lnTo>
                    <a:pt x="115824" y="87236"/>
                  </a:lnTo>
                  <a:lnTo>
                    <a:pt x="108585" y="94488"/>
                  </a:lnTo>
                  <a:lnTo>
                    <a:pt x="108585" y="112331"/>
                  </a:lnTo>
                  <a:lnTo>
                    <a:pt x="115811" y="119570"/>
                  </a:lnTo>
                  <a:lnTo>
                    <a:pt x="133667" y="119570"/>
                  </a:lnTo>
                  <a:lnTo>
                    <a:pt x="140906" y="112331"/>
                  </a:lnTo>
                  <a:lnTo>
                    <a:pt x="140906" y="100723"/>
                  </a:lnTo>
                  <a:lnTo>
                    <a:pt x="140246" y="98183"/>
                  </a:lnTo>
                  <a:lnTo>
                    <a:pt x="139090" y="95961"/>
                  </a:lnTo>
                  <a:lnTo>
                    <a:pt x="145542" y="90487"/>
                  </a:lnTo>
                  <a:lnTo>
                    <a:pt x="147485" y="88849"/>
                  </a:lnTo>
                  <a:close/>
                </a:path>
                <a:path w="2060575" h="2189479">
                  <a:moveTo>
                    <a:pt x="177761" y="105511"/>
                  </a:moveTo>
                  <a:lnTo>
                    <a:pt x="170484" y="79502"/>
                  </a:lnTo>
                  <a:lnTo>
                    <a:pt x="160045" y="66243"/>
                  </a:lnTo>
                  <a:lnTo>
                    <a:pt x="160045" y="104343"/>
                  </a:lnTo>
                  <a:lnTo>
                    <a:pt x="158572" y="125323"/>
                  </a:lnTo>
                  <a:lnTo>
                    <a:pt x="149491" y="143497"/>
                  </a:lnTo>
                  <a:lnTo>
                    <a:pt x="134264" y="156921"/>
                  </a:lnTo>
                  <a:lnTo>
                    <a:pt x="114350" y="163703"/>
                  </a:lnTo>
                  <a:lnTo>
                    <a:pt x="93370" y="162242"/>
                  </a:lnTo>
                  <a:lnTo>
                    <a:pt x="75209" y="153162"/>
                  </a:lnTo>
                  <a:lnTo>
                    <a:pt x="61785" y="137934"/>
                  </a:lnTo>
                  <a:lnTo>
                    <a:pt x="54991" y="118021"/>
                  </a:lnTo>
                  <a:lnTo>
                    <a:pt x="56451" y="97040"/>
                  </a:lnTo>
                  <a:lnTo>
                    <a:pt x="65532" y="78879"/>
                  </a:lnTo>
                  <a:lnTo>
                    <a:pt x="80772" y="65443"/>
                  </a:lnTo>
                  <a:lnTo>
                    <a:pt x="100672" y="58648"/>
                  </a:lnTo>
                  <a:lnTo>
                    <a:pt x="121653" y="60121"/>
                  </a:lnTo>
                  <a:lnTo>
                    <a:pt x="139814" y="69202"/>
                  </a:lnTo>
                  <a:lnTo>
                    <a:pt x="153250" y="84429"/>
                  </a:lnTo>
                  <a:lnTo>
                    <a:pt x="160045" y="104343"/>
                  </a:lnTo>
                  <a:lnTo>
                    <a:pt x="160045" y="66243"/>
                  </a:lnTo>
                  <a:lnTo>
                    <a:pt x="154076" y="58648"/>
                  </a:lnTo>
                  <a:lnTo>
                    <a:pt x="153187" y="57518"/>
                  </a:lnTo>
                  <a:lnTo>
                    <a:pt x="128701" y="43967"/>
                  </a:lnTo>
                  <a:lnTo>
                    <a:pt x="101866" y="40957"/>
                  </a:lnTo>
                  <a:lnTo>
                    <a:pt x="75844" y="48234"/>
                  </a:lnTo>
                  <a:lnTo>
                    <a:pt x="53860" y="65532"/>
                  </a:lnTo>
                  <a:lnTo>
                    <a:pt x="41097" y="87642"/>
                  </a:lnTo>
                  <a:lnTo>
                    <a:pt x="37071" y="111950"/>
                  </a:lnTo>
                  <a:lnTo>
                    <a:pt x="41579" y="136042"/>
                  </a:lnTo>
                  <a:lnTo>
                    <a:pt x="54432" y="157530"/>
                  </a:lnTo>
                  <a:lnTo>
                    <a:pt x="49949" y="162814"/>
                  </a:lnTo>
                  <a:lnTo>
                    <a:pt x="65747" y="176276"/>
                  </a:lnTo>
                  <a:lnTo>
                    <a:pt x="70243" y="170992"/>
                  </a:lnTo>
                  <a:lnTo>
                    <a:pt x="93522" y="180263"/>
                  </a:lnTo>
                  <a:lnTo>
                    <a:pt x="118046" y="180860"/>
                  </a:lnTo>
                  <a:lnTo>
                    <a:pt x="141401" y="172986"/>
                  </a:lnTo>
                  <a:lnTo>
                    <a:pt x="143840" y="170992"/>
                  </a:lnTo>
                  <a:lnTo>
                    <a:pt x="152781" y="163703"/>
                  </a:lnTo>
                  <a:lnTo>
                    <a:pt x="161188" y="156832"/>
                  </a:lnTo>
                  <a:lnTo>
                    <a:pt x="174752" y="132359"/>
                  </a:lnTo>
                  <a:lnTo>
                    <a:pt x="177761" y="105511"/>
                  </a:lnTo>
                  <a:close/>
                </a:path>
                <a:path w="2060575" h="2189479">
                  <a:moveTo>
                    <a:pt x="211442" y="235394"/>
                  </a:moveTo>
                  <a:lnTo>
                    <a:pt x="211429" y="115912"/>
                  </a:lnTo>
                  <a:lnTo>
                    <a:pt x="185013" y="115912"/>
                  </a:lnTo>
                  <a:lnTo>
                    <a:pt x="183680" y="126377"/>
                  </a:lnTo>
                  <a:lnTo>
                    <a:pt x="180924" y="136525"/>
                  </a:lnTo>
                  <a:lnTo>
                    <a:pt x="176822" y="146202"/>
                  </a:lnTo>
                  <a:lnTo>
                    <a:pt x="171411" y="155295"/>
                  </a:lnTo>
                  <a:lnTo>
                    <a:pt x="171411" y="235394"/>
                  </a:lnTo>
                  <a:lnTo>
                    <a:pt x="211442" y="235394"/>
                  </a:lnTo>
                  <a:close/>
                </a:path>
                <a:path w="2060575" h="2189479">
                  <a:moveTo>
                    <a:pt x="278130" y="136525"/>
                  </a:moveTo>
                  <a:lnTo>
                    <a:pt x="238112" y="136525"/>
                  </a:lnTo>
                  <a:lnTo>
                    <a:pt x="238112" y="235394"/>
                  </a:lnTo>
                  <a:lnTo>
                    <a:pt x="278130" y="235394"/>
                  </a:lnTo>
                  <a:lnTo>
                    <a:pt x="278130" y="136525"/>
                  </a:lnTo>
                  <a:close/>
                </a:path>
                <a:path w="2060575" h="2189479">
                  <a:moveTo>
                    <a:pt x="340982" y="7226"/>
                  </a:moveTo>
                  <a:lnTo>
                    <a:pt x="333743" y="0"/>
                  </a:lnTo>
                  <a:lnTo>
                    <a:pt x="315887" y="0"/>
                  </a:lnTo>
                  <a:lnTo>
                    <a:pt x="308673" y="7226"/>
                  </a:lnTo>
                  <a:lnTo>
                    <a:pt x="308660" y="18681"/>
                  </a:lnTo>
                  <a:lnTo>
                    <a:pt x="309245" y="21082"/>
                  </a:lnTo>
                  <a:lnTo>
                    <a:pt x="310273" y="23215"/>
                  </a:lnTo>
                  <a:lnTo>
                    <a:pt x="268198" y="56845"/>
                  </a:lnTo>
                  <a:lnTo>
                    <a:pt x="265442" y="54648"/>
                  </a:lnTo>
                  <a:lnTo>
                    <a:pt x="261937" y="53327"/>
                  </a:lnTo>
                  <a:lnTo>
                    <a:pt x="252285" y="53327"/>
                  </a:lnTo>
                  <a:lnTo>
                    <a:pt x="247167" y="56413"/>
                  </a:lnTo>
                  <a:lnTo>
                    <a:pt x="244335" y="61061"/>
                  </a:lnTo>
                  <a:lnTo>
                    <a:pt x="227647" y="55435"/>
                  </a:lnTo>
                  <a:lnTo>
                    <a:pt x="207505" y="48641"/>
                  </a:lnTo>
                  <a:lnTo>
                    <a:pt x="207594" y="38061"/>
                  </a:lnTo>
                  <a:lnTo>
                    <a:pt x="200342" y="30835"/>
                  </a:lnTo>
                  <a:lnTo>
                    <a:pt x="182499" y="30835"/>
                  </a:lnTo>
                  <a:lnTo>
                    <a:pt x="175272" y="38061"/>
                  </a:lnTo>
                  <a:lnTo>
                    <a:pt x="175260" y="49682"/>
                  </a:lnTo>
                  <a:lnTo>
                    <a:pt x="175920" y="52209"/>
                  </a:lnTo>
                  <a:lnTo>
                    <a:pt x="177088" y="54444"/>
                  </a:lnTo>
                  <a:lnTo>
                    <a:pt x="167830" y="62280"/>
                  </a:lnTo>
                  <a:lnTo>
                    <a:pt x="169354" y="64135"/>
                  </a:lnTo>
                  <a:lnTo>
                    <a:pt x="170764" y="66065"/>
                  </a:lnTo>
                  <a:lnTo>
                    <a:pt x="172085" y="68059"/>
                  </a:lnTo>
                  <a:lnTo>
                    <a:pt x="181711" y="59918"/>
                  </a:lnTo>
                  <a:lnTo>
                    <a:pt x="184416" y="61963"/>
                  </a:lnTo>
                  <a:lnTo>
                    <a:pt x="187794" y="63169"/>
                  </a:lnTo>
                  <a:lnTo>
                    <a:pt x="197281" y="63169"/>
                  </a:lnTo>
                  <a:lnTo>
                    <a:pt x="202399" y="60083"/>
                  </a:lnTo>
                  <a:lnTo>
                    <a:pt x="202488" y="59918"/>
                  </a:lnTo>
                  <a:lnTo>
                    <a:pt x="205232" y="55435"/>
                  </a:lnTo>
                  <a:lnTo>
                    <a:pt x="242062" y="67856"/>
                  </a:lnTo>
                  <a:lnTo>
                    <a:pt x="241973" y="78435"/>
                  </a:lnTo>
                  <a:lnTo>
                    <a:pt x="249212" y="85674"/>
                  </a:lnTo>
                  <a:lnTo>
                    <a:pt x="267068" y="85674"/>
                  </a:lnTo>
                  <a:lnTo>
                    <a:pt x="274281" y="78435"/>
                  </a:lnTo>
                  <a:lnTo>
                    <a:pt x="274307" y="66979"/>
                  </a:lnTo>
                  <a:lnTo>
                    <a:pt x="273723" y="64579"/>
                  </a:lnTo>
                  <a:lnTo>
                    <a:pt x="272681" y="62445"/>
                  </a:lnTo>
                  <a:lnTo>
                    <a:pt x="274408" y="61061"/>
                  </a:lnTo>
                  <a:lnTo>
                    <a:pt x="279679" y="56845"/>
                  </a:lnTo>
                  <a:lnTo>
                    <a:pt x="314756" y="28803"/>
                  </a:lnTo>
                  <a:lnTo>
                    <a:pt x="317512" y="31000"/>
                  </a:lnTo>
                  <a:lnTo>
                    <a:pt x="321017" y="32321"/>
                  </a:lnTo>
                  <a:lnTo>
                    <a:pt x="333756" y="32321"/>
                  </a:lnTo>
                  <a:lnTo>
                    <a:pt x="337273" y="28803"/>
                  </a:lnTo>
                  <a:lnTo>
                    <a:pt x="340982" y="25069"/>
                  </a:lnTo>
                  <a:lnTo>
                    <a:pt x="340982" y="7226"/>
                  </a:lnTo>
                  <a:close/>
                </a:path>
                <a:path w="2060575" h="2189479">
                  <a:moveTo>
                    <a:pt x="344817" y="78676"/>
                  </a:moveTo>
                  <a:lnTo>
                    <a:pt x="304812" y="78676"/>
                  </a:lnTo>
                  <a:lnTo>
                    <a:pt x="304812" y="235394"/>
                  </a:lnTo>
                  <a:lnTo>
                    <a:pt x="344817" y="235394"/>
                  </a:lnTo>
                  <a:lnTo>
                    <a:pt x="344817" y="78676"/>
                  </a:lnTo>
                  <a:close/>
                </a:path>
                <a:path w="2060575" h="2189479">
                  <a:moveTo>
                    <a:pt x="1763331" y="1913407"/>
                  </a:moveTo>
                  <a:lnTo>
                    <a:pt x="1681264" y="1866023"/>
                  </a:lnTo>
                  <a:lnTo>
                    <a:pt x="1681264" y="1960308"/>
                  </a:lnTo>
                  <a:lnTo>
                    <a:pt x="1681708" y="1961070"/>
                  </a:lnTo>
                  <a:lnTo>
                    <a:pt x="1682432" y="1961515"/>
                  </a:lnTo>
                  <a:lnTo>
                    <a:pt x="1763331" y="2008085"/>
                  </a:lnTo>
                  <a:lnTo>
                    <a:pt x="1763331" y="1913407"/>
                  </a:lnTo>
                  <a:close/>
                </a:path>
                <a:path w="2060575" h="2189479">
                  <a:moveTo>
                    <a:pt x="1850110" y="1857883"/>
                  </a:moveTo>
                  <a:lnTo>
                    <a:pt x="1769249" y="1811197"/>
                  </a:lnTo>
                  <a:lnTo>
                    <a:pt x="1768525" y="1810753"/>
                  </a:lnTo>
                  <a:lnTo>
                    <a:pt x="1767598" y="1810753"/>
                  </a:lnTo>
                  <a:lnTo>
                    <a:pt x="1766874" y="1811197"/>
                  </a:lnTo>
                  <a:lnTo>
                    <a:pt x="1685975" y="1857883"/>
                  </a:lnTo>
                  <a:lnTo>
                    <a:pt x="1768043" y="1905266"/>
                  </a:lnTo>
                  <a:lnTo>
                    <a:pt x="1850110" y="1857883"/>
                  </a:lnTo>
                  <a:close/>
                </a:path>
                <a:path w="2060575" h="2189479">
                  <a:moveTo>
                    <a:pt x="1852282" y="2125129"/>
                  </a:moveTo>
                  <a:lnTo>
                    <a:pt x="1850466" y="2123262"/>
                  </a:lnTo>
                  <a:lnTo>
                    <a:pt x="1849081" y="2121890"/>
                  </a:lnTo>
                  <a:lnTo>
                    <a:pt x="1834603" y="2107590"/>
                  </a:lnTo>
                  <a:lnTo>
                    <a:pt x="1832749" y="2105749"/>
                  </a:lnTo>
                  <a:lnTo>
                    <a:pt x="1829752" y="2105749"/>
                  </a:lnTo>
                  <a:lnTo>
                    <a:pt x="1826069" y="2109444"/>
                  </a:lnTo>
                  <a:lnTo>
                    <a:pt x="1826069" y="2112429"/>
                  </a:lnTo>
                  <a:lnTo>
                    <a:pt x="1835518" y="2121890"/>
                  </a:lnTo>
                  <a:lnTo>
                    <a:pt x="1772793" y="2121890"/>
                  </a:lnTo>
                  <a:lnTo>
                    <a:pt x="1772793" y="2034590"/>
                  </a:lnTo>
                  <a:lnTo>
                    <a:pt x="1772958" y="2032800"/>
                  </a:lnTo>
                  <a:lnTo>
                    <a:pt x="1772094" y="2031060"/>
                  </a:lnTo>
                  <a:lnTo>
                    <a:pt x="1769033" y="2029167"/>
                  </a:lnTo>
                  <a:lnTo>
                    <a:pt x="1767090" y="2029167"/>
                  </a:lnTo>
                  <a:lnTo>
                    <a:pt x="1764030" y="2031060"/>
                  </a:lnTo>
                  <a:lnTo>
                    <a:pt x="1763166" y="2032800"/>
                  </a:lnTo>
                  <a:lnTo>
                    <a:pt x="1763331" y="2034590"/>
                  </a:lnTo>
                  <a:lnTo>
                    <a:pt x="1763407" y="2128088"/>
                  </a:lnTo>
                  <a:lnTo>
                    <a:pt x="1763814" y="2129078"/>
                  </a:lnTo>
                  <a:lnTo>
                    <a:pt x="1765579" y="2130856"/>
                  </a:lnTo>
                  <a:lnTo>
                    <a:pt x="1766785" y="2131364"/>
                  </a:lnTo>
                  <a:lnTo>
                    <a:pt x="1835683" y="2131364"/>
                  </a:lnTo>
                  <a:lnTo>
                    <a:pt x="1826221" y="2140788"/>
                  </a:lnTo>
                  <a:lnTo>
                    <a:pt x="1826221" y="2143772"/>
                  </a:lnTo>
                  <a:lnTo>
                    <a:pt x="1829917" y="2147468"/>
                  </a:lnTo>
                  <a:lnTo>
                    <a:pt x="1832914" y="2147468"/>
                  </a:lnTo>
                  <a:lnTo>
                    <a:pt x="1850466" y="2129955"/>
                  </a:lnTo>
                  <a:lnTo>
                    <a:pt x="1852282" y="2128088"/>
                  </a:lnTo>
                  <a:lnTo>
                    <a:pt x="1852282" y="2125129"/>
                  </a:lnTo>
                  <a:close/>
                </a:path>
                <a:path w="2060575" h="2189479">
                  <a:moveTo>
                    <a:pt x="1854847" y="1960308"/>
                  </a:moveTo>
                  <a:lnTo>
                    <a:pt x="1854822" y="1866061"/>
                  </a:lnTo>
                  <a:lnTo>
                    <a:pt x="1772793" y="1913407"/>
                  </a:lnTo>
                  <a:lnTo>
                    <a:pt x="1772793" y="2008085"/>
                  </a:lnTo>
                  <a:lnTo>
                    <a:pt x="1854403" y="1961070"/>
                  </a:lnTo>
                  <a:lnTo>
                    <a:pt x="1854847" y="1960308"/>
                  </a:lnTo>
                  <a:close/>
                </a:path>
                <a:path w="2060575" h="2189479">
                  <a:moveTo>
                    <a:pt x="1995944" y="2067483"/>
                  </a:moveTo>
                  <a:lnTo>
                    <a:pt x="1992337" y="2063877"/>
                  </a:lnTo>
                  <a:lnTo>
                    <a:pt x="1878672" y="2064042"/>
                  </a:lnTo>
                  <a:lnTo>
                    <a:pt x="1874227" y="2064042"/>
                  </a:lnTo>
                  <a:lnTo>
                    <a:pt x="1870621" y="2067648"/>
                  </a:lnTo>
                  <a:lnTo>
                    <a:pt x="1870621" y="2185771"/>
                  </a:lnTo>
                  <a:lnTo>
                    <a:pt x="1874227" y="2189378"/>
                  </a:lnTo>
                  <a:lnTo>
                    <a:pt x="1992337" y="2189378"/>
                  </a:lnTo>
                  <a:lnTo>
                    <a:pt x="1995944" y="2185771"/>
                  </a:lnTo>
                  <a:lnTo>
                    <a:pt x="1995944" y="2067483"/>
                  </a:lnTo>
                  <a:close/>
                </a:path>
                <a:path w="2060575" h="2189479">
                  <a:moveTo>
                    <a:pt x="2018322" y="1960791"/>
                  </a:moveTo>
                  <a:lnTo>
                    <a:pt x="2017471" y="1957362"/>
                  </a:lnTo>
                  <a:lnTo>
                    <a:pt x="2016125" y="1956028"/>
                  </a:lnTo>
                  <a:lnTo>
                    <a:pt x="2012683" y="1955215"/>
                  </a:lnTo>
                  <a:lnTo>
                    <a:pt x="2010879" y="1955812"/>
                  </a:lnTo>
                  <a:lnTo>
                    <a:pt x="2009724" y="1957158"/>
                  </a:lnTo>
                  <a:lnTo>
                    <a:pt x="2002116" y="1964728"/>
                  </a:lnTo>
                  <a:lnTo>
                    <a:pt x="2002116" y="1915414"/>
                  </a:lnTo>
                  <a:lnTo>
                    <a:pt x="2002129" y="1909445"/>
                  </a:lnTo>
                  <a:lnTo>
                    <a:pt x="2001634" y="1908238"/>
                  </a:lnTo>
                  <a:lnTo>
                    <a:pt x="1999869" y="1906447"/>
                  </a:lnTo>
                  <a:lnTo>
                    <a:pt x="1998662" y="1905952"/>
                  </a:lnTo>
                  <a:lnTo>
                    <a:pt x="1878672" y="1905952"/>
                  </a:lnTo>
                  <a:lnTo>
                    <a:pt x="1876882" y="1905787"/>
                  </a:lnTo>
                  <a:lnTo>
                    <a:pt x="1875142" y="1906651"/>
                  </a:lnTo>
                  <a:lnTo>
                    <a:pt x="1873250" y="1909711"/>
                  </a:lnTo>
                  <a:lnTo>
                    <a:pt x="1873250" y="1911654"/>
                  </a:lnTo>
                  <a:lnTo>
                    <a:pt x="1875142" y="1914715"/>
                  </a:lnTo>
                  <a:lnTo>
                    <a:pt x="1876882" y="1915579"/>
                  </a:lnTo>
                  <a:lnTo>
                    <a:pt x="1878672" y="1915414"/>
                  </a:lnTo>
                  <a:lnTo>
                    <a:pt x="1992642" y="1915414"/>
                  </a:lnTo>
                  <a:lnTo>
                    <a:pt x="1992642" y="1964651"/>
                  </a:lnTo>
                  <a:lnTo>
                    <a:pt x="1983181" y="1955228"/>
                  </a:lnTo>
                  <a:lnTo>
                    <a:pt x="1980196" y="1955228"/>
                  </a:lnTo>
                  <a:lnTo>
                    <a:pt x="1976501" y="1958924"/>
                  </a:lnTo>
                  <a:lnTo>
                    <a:pt x="1976501" y="1961921"/>
                  </a:lnTo>
                  <a:lnTo>
                    <a:pt x="1994941" y="1980412"/>
                  </a:lnTo>
                  <a:lnTo>
                    <a:pt x="1996147" y="1980907"/>
                  </a:lnTo>
                  <a:lnTo>
                    <a:pt x="1998662" y="1980907"/>
                  </a:lnTo>
                  <a:lnTo>
                    <a:pt x="1999856" y="1980412"/>
                  </a:lnTo>
                  <a:lnTo>
                    <a:pt x="2015299" y="1964893"/>
                  </a:lnTo>
                  <a:lnTo>
                    <a:pt x="2015451" y="1964728"/>
                  </a:lnTo>
                  <a:lnTo>
                    <a:pt x="2016417" y="1963762"/>
                  </a:lnTo>
                  <a:lnTo>
                    <a:pt x="2017750" y="1962607"/>
                  </a:lnTo>
                  <a:lnTo>
                    <a:pt x="2018322" y="1960791"/>
                  </a:lnTo>
                  <a:close/>
                </a:path>
                <a:path w="2060575" h="2189479">
                  <a:moveTo>
                    <a:pt x="2028063" y="2035378"/>
                  </a:moveTo>
                  <a:lnTo>
                    <a:pt x="2024456" y="2031771"/>
                  </a:lnTo>
                  <a:lnTo>
                    <a:pt x="1910905" y="2031809"/>
                  </a:lnTo>
                  <a:lnTo>
                    <a:pt x="1906447" y="2031809"/>
                  </a:lnTo>
                  <a:lnTo>
                    <a:pt x="1902879" y="2035378"/>
                  </a:lnTo>
                  <a:lnTo>
                    <a:pt x="1902841" y="2054618"/>
                  </a:lnTo>
                  <a:lnTo>
                    <a:pt x="1997468" y="2054631"/>
                  </a:lnTo>
                  <a:lnTo>
                    <a:pt x="2005241" y="2062403"/>
                  </a:lnTo>
                  <a:lnTo>
                    <a:pt x="2005253" y="2157145"/>
                  </a:lnTo>
                  <a:lnTo>
                    <a:pt x="2024456" y="2157145"/>
                  </a:lnTo>
                  <a:lnTo>
                    <a:pt x="2028063" y="2153539"/>
                  </a:lnTo>
                  <a:lnTo>
                    <a:pt x="2028063" y="2035378"/>
                  </a:lnTo>
                  <a:close/>
                </a:path>
                <a:path w="2060575" h="2189479">
                  <a:moveTo>
                    <a:pt x="2059965" y="2121585"/>
                  </a:moveTo>
                  <a:lnTo>
                    <a:pt x="2059863" y="2003513"/>
                  </a:lnTo>
                  <a:lnTo>
                    <a:pt x="2056282" y="2000021"/>
                  </a:lnTo>
                  <a:lnTo>
                    <a:pt x="1942693" y="2000021"/>
                  </a:lnTo>
                  <a:lnTo>
                    <a:pt x="1942846" y="1999869"/>
                  </a:lnTo>
                  <a:lnTo>
                    <a:pt x="1938477" y="1999856"/>
                  </a:lnTo>
                  <a:lnTo>
                    <a:pt x="1934908" y="2003348"/>
                  </a:lnTo>
                  <a:lnTo>
                    <a:pt x="1934794" y="2022462"/>
                  </a:lnTo>
                  <a:lnTo>
                    <a:pt x="2029574" y="2022487"/>
                  </a:lnTo>
                  <a:lnTo>
                    <a:pt x="2037321" y="2030260"/>
                  </a:lnTo>
                  <a:lnTo>
                    <a:pt x="2037321" y="2125192"/>
                  </a:lnTo>
                  <a:lnTo>
                    <a:pt x="2056358" y="2125192"/>
                  </a:lnTo>
                  <a:lnTo>
                    <a:pt x="2059965" y="2121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999738" y="902041"/>
            <a:ext cx="3636645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04339" algn="ctr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Resumen</a:t>
            </a:r>
          </a:p>
          <a:p>
            <a:pPr marL="568960" algn="ctr">
              <a:lnSpc>
                <a:spcPct val="100000"/>
              </a:lnSpc>
              <a:spcBef>
                <a:spcPts val="80"/>
              </a:spcBef>
            </a:pPr>
            <a:r>
              <a:rPr spc="-235" dirty="0"/>
              <a:t>de</a:t>
            </a:r>
            <a:r>
              <a:rPr spc="-140" dirty="0"/>
              <a:t> </a:t>
            </a:r>
            <a:r>
              <a:rPr spc="-160" dirty="0"/>
              <a:t>información</a:t>
            </a:r>
          </a:p>
        </p:txBody>
      </p:sp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43241" y="976720"/>
            <a:ext cx="2097735" cy="416051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3553189" y="3414520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19778D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53189" y="4828133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42A6D5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011" y="3287212"/>
            <a:ext cx="3233801" cy="60818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467995" algn="r">
              <a:lnSpc>
                <a:spcPct val="113999"/>
              </a:lnSpc>
              <a:spcBef>
                <a:spcPts val="165"/>
              </a:spcBef>
            </a:pP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Imputación</a:t>
            </a:r>
            <a:r>
              <a:rPr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CO" b="1" spc="-10" dirty="0">
                <a:solidFill>
                  <a:srgbClr val="81A8BA"/>
                </a:solidFill>
                <a:latin typeface="Calibri"/>
                <a:cs typeface="Calibri"/>
              </a:rPr>
              <a:t>nulos</a:t>
            </a:r>
            <a:r>
              <a:rPr b="1" spc="-1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endParaRPr lang="es-CL" b="1" spc="-10" dirty="0">
              <a:solidFill>
                <a:srgbClr val="81A8BA"/>
              </a:solidFill>
              <a:latin typeface="Calibri"/>
              <a:cs typeface="Calibri"/>
            </a:endParaRPr>
          </a:p>
          <a:p>
            <a:pPr marL="12700" marR="5080" indent="467995" algn="r">
              <a:lnSpc>
                <a:spcPct val="113999"/>
              </a:lnSpc>
              <a:spcBef>
                <a:spcPts val="165"/>
              </a:spcBef>
            </a:pPr>
            <a:r>
              <a:rPr sz="14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Variables</a:t>
            </a:r>
            <a:r>
              <a:rPr sz="14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4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numéricas</a:t>
            </a:r>
            <a:r>
              <a:rPr sz="14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—</a:t>
            </a:r>
            <a:r>
              <a:rPr sz="14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&gt;</a:t>
            </a:r>
            <a:r>
              <a:rPr sz="14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400" spc="-75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mediana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-76199" y="4700822"/>
            <a:ext cx="3629388" cy="81881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25120" algn="r">
              <a:lnSpc>
                <a:spcPct val="100000"/>
              </a:lnSpc>
              <a:spcBef>
                <a:spcPts val="365"/>
              </a:spcBef>
            </a:pPr>
            <a:r>
              <a:rPr b="1" dirty="0" err="1">
                <a:solidFill>
                  <a:srgbClr val="FFFFFF"/>
                </a:solidFill>
                <a:latin typeface="Calibri"/>
                <a:cs typeface="Calibri"/>
              </a:rPr>
              <a:t>Tratamiento</a:t>
            </a:r>
            <a:r>
              <a:rPr b="1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CL" b="1" spc="14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b="1" dirty="0" err="1">
                <a:solidFill>
                  <a:srgbClr val="81A8BA"/>
                </a:solidFill>
                <a:latin typeface="Calibri"/>
                <a:cs typeface="Calibri"/>
              </a:rPr>
              <a:t>valores</a:t>
            </a:r>
            <a:r>
              <a:rPr b="1" spc="145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b="1" spc="-10" dirty="0" err="1">
                <a:solidFill>
                  <a:srgbClr val="81A8BA"/>
                </a:solidFill>
                <a:latin typeface="Calibri"/>
                <a:cs typeface="Calibri"/>
              </a:rPr>
              <a:t>extremos</a:t>
            </a:r>
            <a:endParaRPr lang="es-CO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25"/>
              </a:spcBef>
            </a:pPr>
            <a:r>
              <a:rPr lang="es-CO" sz="14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Truncamiento</a:t>
            </a:r>
            <a:r>
              <a:rPr lang="es-CO"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—</a:t>
            </a:r>
            <a:r>
              <a:rPr lang="es-CO" sz="14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&gt;</a:t>
            </a:r>
            <a:r>
              <a:rPr lang="es-CO" sz="14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4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Detectar</a:t>
            </a:r>
            <a:r>
              <a:rPr lang="es-CO" sz="14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4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valores</a:t>
            </a:r>
            <a:endParaRPr lang="es-CO" sz="1400" dirty="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lang="es-CO" sz="14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extremos y conservar entre el 0,05%-0.95%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52895" y="3414520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35176"/>
                </a:solidFill>
                <a:latin typeface="Calibri"/>
                <a:cs typeface="Calibri"/>
              </a:rPr>
              <a:t>03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763000" y="3287212"/>
            <a:ext cx="3233673" cy="10993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165"/>
              </a:spcBef>
            </a:pP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Corrección</a:t>
            </a:r>
            <a:r>
              <a:rPr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10" dirty="0" err="1">
                <a:solidFill>
                  <a:srgbClr val="81A8BA"/>
                </a:solidFill>
                <a:latin typeface="Calibri"/>
                <a:cs typeface="Calibri"/>
              </a:rPr>
              <a:t>errores</a:t>
            </a:r>
            <a:r>
              <a:rPr b="1" spc="-10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endParaRPr lang="es-CL" b="1" spc="-10" dirty="0">
              <a:solidFill>
                <a:srgbClr val="81A8BA"/>
              </a:solidFill>
              <a:latin typeface="Calibri"/>
              <a:cs typeface="Calibri"/>
            </a:endParaRPr>
          </a:p>
          <a:p>
            <a:pPr marL="12700" marR="5080" algn="just">
              <a:lnSpc>
                <a:spcPct val="113999"/>
              </a:lnSpc>
              <a:spcBef>
                <a:spcPts val="165"/>
              </a:spcBef>
            </a:pPr>
            <a:r>
              <a:rPr lang="es-CO" sz="1400"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Valores</a:t>
            </a:r>
            <a:r>
              <a:rPr lang="es-CO" sz="1400" spc="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anómalos como 999999999 en las variables </a:t>
            </a:r>
            <a:r>
              <a:rPr lang="es-CO" sz="1400" spc="-6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income</a:t>
            </a:r>
            <a:r>
              <a:rPr lang="es-CO"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, </a:t>
            </a:r>
            <a:r>
              <a:rPr lang="es-CO" sz="1400" spc="-6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assets</a:t>
            </a:r>
            <a:r>
              <a:rPr lang="es-CO"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y </a:t>
            </a:r>
            <a:r>
              <a:rPr lang="es-CO" sz="1400" spc="-6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debt</a:t>
            </a:r>
            <a:r>
              <a:rPr lang="es-CO" sz="14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 se les reemplaza con valores nulos</a:t>
            </a:r>
            <a:endParaRPr sz="1400" dirty="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309891" y="4520233"/>
            <a:ext cx="589425" cy="571951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60"/>
              </a:spcBef>
              <a:tabLst>
                <a:tab pos="647700" algn="l"/>
              </a:tabLst>
            </a:pPr>
            <a:r>
              <a:rPr sz="4000" b="1" spc="52" baseline="-38690" dirty="0">
                <a:solidFill>
                  <a:srgbClr val="C18A00"/>
                </a:solidFill>
                <a:latin typeface="Calibri"/>
                <a:cs typeface="Calibri"/>
              </a:rPr>
              <a:t>04</a:t>
            </a:r>
            <a:endParaRPr lang="es-CL" sz="4000" b="1" spc="52" baseline="-38690" dirty="0">
              <a:solidFill>
                <a:srgbClr val="C18A00"/>
              </a:solidFill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61070" y="673817"/>
            <a:ext cx="42382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2F2F2"/>
                </a:solidFill>
                <a:latin typeface="Lucida Sans Unicode"/>
                <a:cs typeface="Lucida Sans Unicode"/>
              </a:rPr>
              <a:t>Pasos</a:t>
            </a:r>
            <a:r>
              <a:rPr sz="1600" spc="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F2F2F2"/>
                </a:solidFill>
                <a:latin typeface="Lucida Sans Unicode"/>
                <a:cs typeface="Lucida Sans Unicode"/>
              </a:rPr>
              <a:t>principales</a:t>
            </a:r>
            <a:r>
              <a:rPr sz="1600" spc="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F2F2F2"/>
                </a:solidFill>
                <a:latin typeface="Lucida Sans Unicode"/>
                <a:cs typeface="Lucida Sans Unicode"/>
              </a:rPr>
              <a:t>de</a:t>
            </a:r>
            <a:r>
              <a:rPr sz="1600" spc="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F2F2F2"/>
                </a:solidFill>
                <a:latin typeface="Lucida Sans Unicode"/>
                <a:cs typeface="Lucida Sans Unicode"/>
              </a:rPr>
              <a:t>la</a:t>
            </a:r>
            <a:r>
              <a:rPr sz="1600" spc="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limpieza</a:t>
            </a:r>
            <a:r>
              <a:rPr sz="1600" spc="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F2F2F2"/>
                </a:solidFill>
                <a:latin typeface="Lucida Sans Unicode"/>
                <a:cs typeface="Lucida Sans Unicode"/>
              </a:rPr>
              <a:t>de</a:t>
            </a:r>
            <a:r>
              <a:rPr sz="1600" spc="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F2F2F2"/>
                </a:solidFill>
                <a:latin typeface="Lucida Sans Unicode"/>
                <a:cs typeface="Lucida Sans Unicode"/>
              </a:rPr>
              <a:t>datos</a:t>
            </a:r>
            <a:endParaRPr sz="1600" dirty="0">
              <a:latin typeface="Lucida Sans Unicode"/>
              <a:cs typeface="Lucida Sans Unicode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819761" y="799545"/>
            <a:ext cx="775388" cy="28323"/>
          </a:xfrm>
          <a:prstGeom prst="rect">
            <a:avLst/>
          </a:prstGeom>
        </p:spPr>
      </p:pic>
      <p:sp>
        <p:nvSpPr>
          <p:cNvPr id="70" name="object 65">
            <a:extLst>
              <a:ext uri="{FF2B5EF4-FFF2-40B4-BE49-F238E27FC236}">
                <a16:creationId xmlns:a16="http://schemas.microsoft.com/office/drawing/2014/main" id="{862F7647-51C8-38C9-6376-E26A4C5885B3}"/>
              </a:ext>
            </a:extLst>
          </p:cNvPr>
          <p:cNvSpPr txBox="1"/>
          <p:nvPr/>
        </p:nvSpPr>
        <p:spPr>
          <a:xfrm>
            <a:off x="8791204" y="4716550"/>
            <a:ext cx="3510077" cy="9207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60"/>
              </a:spcBef>
              <a:tabLst>
                <a:tab pos="647700" algn="l"/>
              </a:tabLst>
            </a:pPr>
            <a:r>
              <a:rPr lang="es-CO" b="1" dirty="0">
                <a:solidFill>
                  <a:srgbClr val="FFFFFF"/>
                </a:solidFill>
                <a:latin typeface="Calibri"/>
                <a:cs typeface="Calibri"/>
              </a:rPr>
              <a:t>Unificación</a:t>
            </a:r>
            <a:r>
              <a:rPr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81A8BA"/>
                </a:solidFill>
                <a:latin typeface="Calibri"/>
                <a:cs typeface="Calibri"/>
              </a:rPr>
              <a:t>features</a:t>
            </a:r>
            <a:r>
              <a:rPr b="1" spc="85" dirty="0">
                <a:solidFill>
                  <a:srgbClr val="81A8BA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b="1" spc="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81A8BA"/>
                </a:solidFill>
                <a:latin typeface="Calibri"/>
                <a:cs typeface="Calibri"/>
              </a:rPr>
              <a:t>valores</a:t>
            </a:r>
            <a:endParaRPr dirty="0">
              <a:latin typeface="Calibri"/>
              <a:cs typeface="Calibri"/>
            </a:endParaRPr>
          </a:p>
          <a:p>
            <a:pPr marL="37465" algn="l">
              <a:lnSpc>
                <a:spcPct val="100000"/>
              </a:lnSpc>
              <a:spcBef>
                <a:spcPts val="420"/>
              </a:spcBef>
            </a:pPr>
            <a:r>
              <a:rPr lang="es-CO" sz="14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Valores poco representativos se agrupan dentro de la categoría ‘</a:t>
            </a:r>
            <a:r>
              <a:rPr lang="es-CO" sz="1400" spc="-80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others</a:t>
            </a:r>
            <a:r>
              <a:rPr lang="es-CO" sz="14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’</a:t>
            </a:r>
            <a:endParaRPr sz="1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336"/>
            <a:ext cx="5435600" cy="1764030"/>
            <a:chOff x="0" y="33336"/>
            <a:chExt cx="5435600" cy="1764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165" y="312736"/>
              <a:ext cx="205598" cy="12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059" y="274636"/>
              <a:ext cx="455111" cy="38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9703" y="300036"/>
              <a:ext cx="103231" cy="12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2233" y="236536"/>
              <a:ext cx="154277" cy="88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306" y="249236"/>
              <a:ext cx="562496" cy="25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0151" y="211136"/>
              <a:ext cx="461490" cy="88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9092" y="236536"/>
              <a:ext cx="102767" cy="12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2439" y="211136"/>
              <a:ext cx="105254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8900" y="223836"/>
              <a:ext cx="102364" cy="1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52801"/>
              <a:ext cx="985485" cy="994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81446"/>
              <a:ext cx="631608" cy="788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1761" y="46036"/>
              <a:ext cx="523241" cy="215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3317" y="122236"/>
              <a:ext cx="102107" cy="12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6490" y="109536"/>
              <a:ext cx="102151" cy="127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3069" y="96836"/>
              <a:ext cx="102274" cy="12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95945" y="58736"/>
              <a:ext cx="113586" cy="889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51406" y="198232"/>
            <a:ext cx="2820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2F2F2"/>
                </a:solidFill>
                <a:latin typeface="Lucida Sans Unicode"/>
                <a:cs typeface="Lucida Sans Unicode"/>
              </a:rPr>
              <a:t>Quick</a:t>
            </a:r>
            <a:r>
              <a:rPr sz="1200" spc="-1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look</a:t>
            </a:r>
            <a:r>
              <a:rPr sz="1200" spc="-1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tras</a:t>
            </a:r>
            <a:r>
              <a:rPr sz="1200" spc="-1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el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procesado</a:t>
            </a:r>
            <a:r>
              <a:rPr sz="1200" spc="-1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de</a:t>
            </a:r>
            <a:r>
              <a:rPr sz="1200" spc="-1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datos</a:t>
            </a: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4457" y="1357365"/>
            <a:ext cx="10158343" cy="659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2395" indent="-100330">
              <a:lnSpc>
                <a:spcPct val="100000"/>
              </a:lnSpc>
              <a:spcBef>
                <a:spcPts val="700"/>
              </a:spcBef>
              <a:buFont typeface="Lucida Sans Unicode"/>
              <a:buChar char="•"/>
              <a:tabLst>
                <a:tab pos="113030" algn="l"/>
              </a:tabLst>
            </a:pPr>
            <a:r>
              <a:rPr lang="es-CL" sz="1600" spc="-65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muestra una </a:t>
            </a:r>
            <a:r>
              <a:rPr sz="1600" spc="-75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comparative</a:t>
            </a:r>
            <a:r>
              <a:rPr sz="1600" spc="-60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1600" spc="-80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del</a:t>
            </a:r>
            <a:r>
              <a:rPr sz="1600" spc="-60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sz="1600" spc="-90" dirty="0" err="1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cambio</a:t>
            </a:r>
            <a:r>
              <a:rPr sz="1600" spc="-65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s-CL" sz="1600" spc="-85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en la distribución de los </a:t>
            </a:r>
            <a:r>
              <a:rPr lang="es-CL" sz="1600" spc="-85" dirty="0" err="1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outliers</a:t>
            </a:r>
            <a:r>
              <a:rPr lang="es-CL" sz="1600" spc="-85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antes y después del truncamiento.</a:t>
            </a:r>
            <a:endParaRPr sz="16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112395" marR="5080" indent="-100330">
              <a:lnSpc>
                <a:spcPct val="100000"/>
              </a:lnSpc>
              <a:spcBef>
                <a:spcPts val="600"/>
              </a:spcBef>
              <a:buFont typeface="Lucida Sans Unicode"/>
              <a:buChar char="•"/>
              <a:tabLst>
                <a:tab pos="113030" algn="l"/>
              </a:tabLst>
            </a:pPr>
            <a:r>
              <a:rPr lang="es-CL" sz="1600" dirty="0">
                <a:solidFill>
                  <a:srgbClr val="D9D9D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 conservaron los datos desde el percentil 0.05 hasta el percentil 0.95</a:t>
            </a:r>
            <a:endParaRPr sz="16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14458" y="370183"/>
            <a:ext cx="2708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Actualización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277535" y="2316397"/>
            <a:ext cx="1189355" cy="310341"/>
          </a:xfrm>
          <a:prstGeom prst="rect">
            <a:avLst/>
          </a:prstGeom>
          <a:solidFill>
            <a:srgbClr val="023047"/>
          </a:solidFill>
          <a:ln w="3175">
            <a:solidFill>
              <a:srgbClr val="81A8BA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lang="es-ES" sz="20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ANTES</a:t>
            </a:r>
            <a:endParaRPr lang="es-ES" sz="2000" dirty="0">
              <a:latin typeface="Lucida Sans Unicode"/>
              <a:cs typeface="Lucida Sans Unicode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8DD2CA9-A624-79FB-298E-6EDBB59BA1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39" y="2646894"/>
            <a:ext cx="5737261" cy="384092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35690A4-AC5C-2D3E-ADE9-827B32AE04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5967" y="2631500"/>
            <a:ext cx="5972094" cy="3915321"/>
          </a:xfrm>
          <a:prstGeom prst="rect">
            <a:avLst/>
          </a:prstGeom>
        </p:spPr>
      </p:pic>
      <p:sp>
        <p:nvSpPr>
          <p:cNvPr id="41" name="object 36">
            <a:extLst>
              <a:ext uri="{FF2B5EF4-FFF2-40B4-BE49-F238E27FC236}">
                <a16:creationId xmlns:a16="http://schemas.microsoft.com/office/drawing/2014/main" id="{5F475E77-1BD8-ED32-D70E-8FA3C2548D66}"/>
              </a:ext>
            </a:extLst>
          </p:cNvPr>
          <p:cNvSpPr txBox="1"/>
          <p:nvPr/>
        </p:nvSpPr>
        <p:spPr>
          <a:xfrm>
            <a:off x="7086600" y="2295185"/>
            <a:ext cx="4419600" cy="310341"/>
          </a:xfrm>
          <a:prstGeom prst="rect">
            <a:avLst/>
          </a:prstGeom>
          <a:solidFill>
            <a:srgbClr val="023047"/>
          </a:solidFill>
          <a:ln w="3175">
            <a:solidFill>
              <a:srgbClr val="81A8BA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lang="es-ES" sz="20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DESPUES DEL TRUNCAMIENTO</a:t>
            </a:r>
            <a:endParaRPr lang="es-ES" sz="2000" dirty="0">
              <a:latin typeface="Lucida Sans Unicode"/>
              <a:cs typeface="Lucida Sans Unicode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21D9CF1-6A8E-1E12-F9B4-4D9AD953D5AF}"/>
              </a:ext>
            </a:extLst>
          </p:cNvPr>
          <p:cNvSpPr/>
          <p:nvPr/>
        </p:nvSpPr>
        <p:spPr>
          <a:xfrm>
            <a:off x="-1087929" y="821777"/>
            <a:ext cx="628671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Sans Unicode" panose="020B0602030504020204" pitchFamily="34" charset="0"/>
                <a:cs typeface="Lucida Sans Unicode" panose="020B0602030504020204" pitchFamily="34" charset="0"/>
              </a:rPr>
              <a:t>LIMPIEZA DE DATOS</a:t>
            </a:r>
            <a:endParaRPr lang="es-CL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A787-C752-3CA7-8CBD-E3B250FF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81000"/>
            <a:ext cx="9010120" cy="553998"/>
          </a:xfrm>
        </p:spPr>
        <p:txBody>
          <a:bodyPr/>
          <a:lstStyle/>
          <a:p>
            <a:r>
              <a:rPr lang="es-CO" dirty="0"/>
              <a:t>PROMEDIO DE RIESGO DE MOROSIDAD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4253B5-59CA-C948-E63D-0B471AC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3886200" cy="28274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9126A-CE10-8630-14DE-0F71B185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82" y="942544"/>
            <a:ext cx="3918018" cy="28754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FD9237-77BA-AAD5-1740-1894EC27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067493"/>
            <a:ext cx="3962400" cy="27619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9510B3-3080-9974-4153-70CA989E7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02004"/>
            <a:ext cx="3862388" cy="28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43267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2580" y="609941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Acciones</a:t>
            </a:r>
            <a:r>
              <a:rPr spc="-100" dirty="0"/>
              <a:t> </a:t>
            </a:r>
            <a:r>
              <a:rPr spc="-155" dirty="0"/>
              <a:t>principales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2741" y="551290"/>
            <a:ext cx="4641215" cy="1192530"/>
            <a:chOff x="3512741" y="551290"/>
            <a:chExt cx="4641215" cy="1192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4543" y="1313115"/>
              <a:ext cx="4108856" cy="4306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2741" y="551290"/>
              <a:ext cx="775388" cy="283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53584" y="2240488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6668E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531" y="3340945"/>
            <a:ext cx="9786937" cy="21812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826" y="2561059"/>
            <a:ext cx="4127500" cy="105157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r>
              <a:rPr sz="20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1A8BA"/>
                </a:solidFill>
                <a:latin typeface="Calibri"/>
                <a:cs typeface="Calibri"/>
              </a:rPr>
              <a:t>categóricas</a:t>
            </a:r>
            <a:endParaRPr sz="2000" dirty="0">
              <a:latin typeface="Calibri"/>
              <a:cs typeface="Calibri"/>
            </a:endParaRPr>
          </a:p>
          <a:p>
            <a:pPr marL="165735" indent="-100965">
              <a:lnSpc>
                <a:spcPct val="100000"/>
              </a:lnSpc>
              <a:spcBef>
                <a:spcPts val="430"/>
              </a:spcBef>
              <a:buFont typeface="Lucida Sans Unicode"/>
              <a:buChar char="-"/>
              <a:tabLst>
                <a:tab pos="166370" algn="l"/>
              </a:tabLst>
            </a:pP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Get_dummies</a:t>
            </a:r>
            <a:r>
              <a:rPr sz="1200" b="1" spc="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—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&gt;</a:t>
            </a:r>
            <a:r>
              <a:rPr sz="12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variables</a:t>
            </a:r>
            <a:r>
              <a:rPr sz="12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con</a:t>
            </a:r>
            <a:r>
              <a:rPr sz="12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pocas</a:t>
            </a:r>
            <a:r>
              <a:rPr sz="12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categorías</a:t>
            </a:r>
            <a:endParaRPr sz="1200" dirty="0">
              <a:latin typeface="Lucida Sans Unicode"/>
              <a:cs typeface="Lucida Sans Unicode"/>
            </a:endParaRPr>
          </a:p>
          <a:p>
            <a:pPr marL="165735" indent="-100965">
              <a:lnSpc>
                <a:spcPct val="100000"/>
              </a:lnSpc>
              <a:spcBef>
                <a:spcPts val="170"/>
              </a:spcBef>
              <a:buFont typeface="Lucida Sans Unicode"/>
              <a:buChar char="-"/>
              <a:tabLst>
                <a:tab pos="166370" algn="l"/>
              </a:tabLst>
            </a:pP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Replace</a:t>
            </a:r>
            <a:r>
              <a:rPr sz="1200" b="1" spc="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—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&gt; </a:t>
            </a:r>
            <a:r>
              <a:rPr sz="12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binarias</a:t>
            </a:r>
            <a:endParaRPr sz="1200" dirty="0">
              <a:latin typeface="Lucida Sans Unicode"/>
              <a:cs typeface="Lucida Sans Unicode"/>
            </a:endParaRPr>
          </a:p>
          <a:p>
            <a:pPr marL="64770">
              <a:lnSpc>
                <a:spcPct val="100000"/>
              </a:lnSpc>
              <a:spcBef>
                <a:spcPts val="170"/>
              </a:spcBef>
              <a:tabLst>
                <a:tab pos="166370" algn="l"/>
              </a:tabLst>
            </a:pPr>
            <a:endParaRPr sz="12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5480" y="5216580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27F9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5720" y="5628645"/>
            <a:ext cx="3231279" cy="7688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20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0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1A8BA"/>
                </a:solidFill>
                <a:latin typeface="Calibri"/>
                <a:cs typeface="Calibri"/>
              </a:rPr>
              <a:t>datos</a:t>
            </a:r>
            <a:endParaRPr sz="2000" dirty="0">
              <a:latin typeface="Calibri"/>
              <a:cs typeface="Calibri"/>
            </a:endParaRPr>
          </a:p>
          <a:p>
            <a:pPr marL="163830" indent="-100965">
              <a:lnSpc>
                <a:spcPct val="100000"/>
              </a:lnSpc>
              <a:spcBef>
                <a:spcPts val="160"/>
              </a:spcBef>
              <a:buChar char="-"/>
              <a:tabLst>
                <a:tab pos="164465" algn="l"/>
              </a:tabLst>
            </a:pP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Train </a:t>
            </a:r>
            <a:r>
              <a:rPr sz="1200" b="1" spc="150" dirty="0">
                <a:solidFill>
                  <a:srgbClr val="D9D9D9"/>
                </a:solidFill>
                <a:latin typeface="Calibri"/>
                <a:cs typeface="Calibri"/>
              </a:rPr>
              <a:t>—</a:t>
            </a:r>
            <a:r>
              <a:rPr sz="1200" b="1" spc="85" dirty="0">
                <a:solidFill>
                  <a:srgbClr val="D9D9D9"/>
                </a:solidFill>
                <a:latin typeface="Calibri"/>
                <a:cs typeface="Calibri"/>
              </a:rPr>
              <a:t>&gt;</a:t>
            </a:r>
            <a:r>
              <a:rPr sz="1200" b="1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lang="es-CO" sz="1200" b="1" spc="-20" dirty="0">
                <a:solidFill>
                  <a:srgbClr val="D9D9D9"/>
                </a:solidFill>
                <a:latin typeface="Calibri"/>
                <a:cs typeface="Calibri"/>
              </a:rPr>
              <a:t>7</a:t>
            </a:r>
            <a:r>
              <a:rPr sz="1200" b="1" spc="-20" dirty="0">
                <a:solidFill>
                  <a:srgbClr val="D9D9D9"/>
                </a:solidFill>
                <a:latin typeface="Calibri"/>
                <a:cs typeface="Calibri"/>
              </a:rPr>
              <a:t>0%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(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2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aprox.</a:t>
            </a:r>
            <a:r>
              <a:rPr sz="12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3</a:t>
            </a:r>
            <a:r>
              <a:rPr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.</a:t>
            </a:r>
            <a:r>
              <a:rPr lang="es-CO"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118</a:t>
            </a:r>
            <a:r>
              <a:rPr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L" sz="12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registros</a:t>
            </a:r>
            <a:r>
              <a:rPr sz="12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)</a:t>
            </a:r>
            <a:endParaRPr sz="1200" dirty="0">
              <a:latin typeface="Lucida Sans Unicode"/>
              <a:cs typeface="Lucida Sans Unicode"/>
            </a:endParaRPr>
          </a:p>
          <a:p>
            <a:pPr marL="163830" indent="-100965">
              <a:lnSpc>
                <a:spcPct val="100000"/>
              </a:lnSpc>
              <a:spcBef>
                <a:spcPts val="170"/>
              </a:spcBef>
              <a:buFont typeface="Lucida Sans Unicode"/>
              <a:buChar char="-"/>
              <a:tabLst>
                <a:tab pos="164465" algn="l"/>
              </a:tabLst>
            </a:pP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Test</a:t>
            </a:r>
            <a:r>
              <a:rPr sz="1200" b="1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—</a:t>
            </a:r>
            <a:r>
              <a:rPr sz="12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&gt;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200" b="1" spc="-20" dirty="0">
                <a:solidFill>
                  <a:srgbClr val="D9D9D9"/>
                </a:solidFill>
                <a:latin typeface="Calibri"/>
                <a:cs typeface="Calibri"/>
              </a:rPr>
              <a:t>3</a:t>
            </a:r>
            <a:r>
              <a:rPr sz="1200" b="1" spc="-20" dirty="0">
                <a:solidFill>
                  <a:srgbClr val="D9D9D9"/>
                </a:solidFill>
                <a:latin typeface="Calibri"/>
                <a:cs typeface="Calibri"/>
              </a:rPr>
              <a:t>0%</a:t>
            </a:r>
            <a:r>
              <a:rPr sz="1200" b="1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( </a:t>
            </a:r>
            <a:r>
              <a:rPr sz="12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aprox.</a:t>
            </a:r>
            <a:r>
              <a:rPr sz="12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CO" sz="12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1.337 registros</a:t>
            </a:r>
            <a:r>
              <a:rPr sz="9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)</a:t>
            </a:r>
            <a:endParaRPr sz="9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2910" y="2236562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A795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3151" y="2648628"/>
            <a:ext cx="3580977" cy="55848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000" b="1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1A8BA"/>
                </a:solidFill>
                <a:latin typeface="Calibri"/>
                <a:cs typeface="Calibri"/>
              </a:rPr>
              <a:t>importance</a:t>
            </a:r>
            <a:endParaRPr sz="2000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60"/>
              </a:spcBef>
            </a:pPr>
            <a:r>
              <a:rPr sz="1200" b="1" spc="100" dirty="0">
                <a:solidFill>
                  <a:srgbClr val="D9D9D9"/>
                </a:solidFill>
                <a:latin typeface="Calibri"/>
                <a:cs typeface="Calibri"/>
              </a:rPr>
              <a:t>-</a:t>
            </a:r>
            <a:r>
              <a:rPr sz="1200" b="1" spc="3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 err="1">
                <a:solidFill>
                  <a:srgbClr val="D9D9D9"/>
                </a:solidFill>
                <a:latin typeface="Calibri"/>
                <a:cs typeface="Calibri"/>
              </a:rPr>
              <a:t>RandomForest</a:t>
            </a:r>
            <a:r>
              <a:rPr lang="es-CL" sz="1200" b="1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spc="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spc="150" dirty="0">
                <a:solidFill>
                  <a:srgbClr val="D9D9D9"/>
                </a:solidFill>
                <a:latin typeface="Calibri"/>
                <a:cs typeface="Calibri"/>
              </a:rPr>
              <a:t>—</a:t>
            </a:r>
            <a:r>
              <a:rPr sz="1200" b="1" spc="85" dirty="0">
                <a:solidFill>
                  <a:srgbClr val="D9D9D9"/>
                </a:solidFill>
                <a:latin typeface="Calibri"/>
                <a:cs typeface="Calibri"/>
              </a:rPr>
              <a:t>&gt;</a:t>
            </a:r>
            <a:r>
              <a:rPr sz="1200" b="1" spc="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mejor</a:t>
            </a:r>
            <a:r>
              <a:rPr sz="1200" b="1" spc="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D9D9D9"/>
                </a:solidFill>
                <a:latin typeface="Calibri"/>
                <a:cs typeface="Calibri"/>
              </a:rPr>
              <a:t>herramienta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4129" y="5339080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F1F3BD"/>
                </a:solidFill>
                <a:latin typeface="Calibri"/>
                <a:cs typeface="Calibri"/>
              </a:rPr>
              <a:t>0</a:t>
            </a:r>
            <a:r>
              <a:rPr lang="es-CO" sz="2800" b="1" spc="-25" dirty="0">
                <a:solidFill>
                  <a:srgbClr val="F1F3BD"/>
                </a:solidFill>
                <a:latin typeface="Calibri"/>
                <a:cs typeface="Calibri"/>
              </a:rPr>
              <a:t>4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3000" y="5708020"/>
            <a:ext cx="3429000" cy="55848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Escalado</a:t>
            </a:r>
            <a:r>
              <a:rPr sz="200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00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1A8BA"/>
                </a:solidFill>
                <a:latin typeface="Calibri"/>
                <a:cs typeface="Calibri"/>
              </a:rPr>
              <a:t>datos</a:t>
            </a:r>
            <a:endParaRPr sz="2000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160"/>
              </a:spcBef>
            </a:pPr>
            <a:r>
              <a:rPr sz="1200" b="1" spc="100" dirty="0">
                <a:solidFill>
                  <a:srgbClr val="D9D9D9"/>
                </a:solidFill>
                <a:latin typeface="Calibri"/>
                <a:cs typeface="Calibri"/>
              </a:rPr>
              <a:t>-</a:t>
            </a:r>
            <a:r>
              <a:rPr sz="1200" b="1" spc="3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StandardScaler</a:t>
            </a:r>
            <a:r>
              <a:rPr sz="1200" b="1" spc="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spc="150" dirty="0">
                <a:solidFill>
                  <a:srgbClr val="D9D9D9"/>
                </a:solidFill>
                <a:latin typeface="Calibri"/>
                <a:cs typeface="Calibri"/>
              </a:rPr>
              <a:t>—</a:t>
            </a:r>
            <a:r>
              <a:rPr sz="1200" b="1" spc="85" dirty="0">
                <a:solidFill>
                  <a:srgbClr val="D9D9D9"/>
                </a:solidFill>
                <a:latin typeface="Calibri"/>
                <a:cs typeface="Calibri"/>
              </a:rPr>
              <a:t>&gt;</a:t>
            </a:r>
            <a:r>
              <a:rPr sz="1200" b="1" spc="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distribución</a:t>
            </a:r>
            <a:r>
              <a:rPr sz="1200" b="1" spc="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de</a:t>
            </a:r>
            <a:r>
              <a:rPr sz="1200" b="1" spc="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D9D9D9"/>
                </a:solidFill>
                <a:latin typeface="Calibri"/>
                <a:cs typeface="Calibri"/>
              </a:rPr>
              <a:t>datos</a:t>
            </a:r>
            <a:r>
              <a:rPr sz="1200" b="1" spc="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D9D9D9"/>
                </a:solidFill>
                <a:latin typeface="Calibri"/>
                <a:cs typeface="Calibri"/>
              </a:rPr>
              <a:t>normal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54050" y="425563"/>
            <a:ext cx="3698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Transformaciones</a:t>
            </a:r>
            <a:r>
              <a:rPr sz="1200" spc="5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esenciales</a:t>
            </a:r>
            <a:r>
              <a:rPr sz="1200" spc="5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previas</a:t>
            </a:r>
            <a:r>
              <a:rPr sz="1200" spc="50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al</a:t>
            </a:r>
            <a:r>
              <a:rPr sz="1200" spc="5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modelado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5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12121" y="5105401"/>
            <a:ext cx="5480050" cy="1752600"/>
            <a:chOff x="6712121" y="5105401"/>
            <a:chExt cx="5480050" cy="1752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7647" y="6845301"/>
              <a:ext cx="102655" cy="126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227" y="6819901"/>
              <a:ext cx="485849" cy="38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2820" y="5105401"/>
              <a:ext cx="5009179" cy="17525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5516" y="6743701"/>
              <a:ext cx="676483" cy="88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9493" y="6807201"/>
              <a:ext cx="52000" cy="12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700" y="6769101"/>
              <a:ext cx="108944" cy="5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781" y="6794501"/>
              <a:ext cx="102274" cy="12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7593" y="6756401"/>
              <a:ext cx="107617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8483" y="6781801"/>
              <a:ext cx="102151" cy="12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2121" y="6642101"/>
              <a:ext cx="565911" cy="177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6119" y="6731001"/>
              <a:ext cx="1063364" cy="25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5859" y="6667501"/>
              <a:ext cx="102364" cy="12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9431" y="6642101"/>
              <a:ext cx="105254" cy="50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0321" y="6642101"/>
              <a:ext cx="305157" cy="126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483" y="6540501"/>
              <a:ext cx="582691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88560" y="6540501"/>
              <a:ext cx="156332" cy="127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4232" y="6553201"/>
              <a:ext cx="14319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96269" y="6565901"/>
              <a:ext cx="98628" cy="1270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0" y="33336"/>
            <a:ext cx="5435600" cy="1764030"/>
            <a:chOff x="0" y="33336"/>
            <a:chExt cx="5435600" cy="176403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33336"/>
              <a:ext cx="4966103" cy="17640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52801"/>
              <a:ext cx="409879" cy="726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7947" y="312736"/>
              <a:ext cx="184808" cy="127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9165" y="312736"/>
              <a:ext cx="205598" cy="127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59" y="274636"/>
              <a:ext cx="455111" cy="381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59703" y="300036"/>
              <a:ext cx="103231" cy="127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02233" y="236536"/>
              <a:ext cx="154277" cy="889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306" y="249236"/>
              <a:ext cx="562496" cy="25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0151" y="211136"/>
              <a:ext cx="461490" cy="889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69092" y="236536"/>
              <a:ext cx="102767" cy="127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2439" y="211136"/>
              <a:ext cx="105254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8900" y="223836"/>
              <a:ext cx="102364" cy="127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81446"/>
              <a:ext cx="631608" cy="788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11761" y="46036"/>
              <a:ext cx="523241" cy="2159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3317" y="122236"/>
              <a:ext cx="102107" cy="12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46490" y="109536"/>
              <a:ext cx="102151" cy="12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33069" y="96836"/>
              <a:ext cx="102274" cy="127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95945" y="58736"/>
              <a:ext cx="113586" cy="8890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856558" y="902041"/>
            <a:ext cx="259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35" dirty="0">
                <a:latin typeface="Calibri"/>
                <a:cs typeface="Calibri"/>
              </a:rPr>
              <a:t>Selección</a:t>
            </a:r>
            <a:r>
              <a:rPr b="1" spc="185" dirty="0">
                <a:latin typeface="Calibri"/>
                <a:cs typeface="Calibri"/>
              </a:rPr>
              <a:t> </a:t>
            </a:r>
            <a:r>
              <a:rPr b="1" spc="75" dirty="0">
                <a:latin typeface="Calibri"/>
                <a:cs typeface="Calibri"/>
              </a:rPr>
              <a:t>de</a:t>
            </a:r>
          </a:p>
        </p:txBody>
      </p:sp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580962" y="1051901"/>
            <a:ext cx="1725777" cy="32552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3963451" y="679683"/>
            <a:ext cx="474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Opciones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 más viables para</a:t>
            </a:r>
            <a:r>
              <a:rPr sz="1200" spc="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problema</a:t>
            </a:r>
            <a:r>
              <a:rPr sz="1200" dirty="0">
                <a:solidFill>
                  <a:srgbClr val="F2F2F2"/>
                </a:solidFill>
                <a:latin typeface="Lucida Sans Unicode"/>
                <a:cs typeface="Lucida Sans Unicode"/>
              </a:rPr>
              <a:t> de clasificación</a:t>
            </a:r>
            <a:r>
              <a:rPr sz="1200" spc="5" dirty="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2F2F2"/>
                </a:solidFill>
                <a:latin typeface="Lucida Sans Unicode"/>
                <a:cs typeface="Lucida Sans Unicode"/>
              </a:rPr>
              <a:t>multiclase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122142" y="805411"/>
            <a:ext cx="775388" cy="28323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262413" y="2380469"/>
            <a:ext cx="4665345" cy="1272540"/>
            <a:chOff x="1262413" y="2380469"/>
            <a:chExt cx="4665345" cy="1272540"/>
          </a:xfrm>
        </p:grpSpPr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62413" y="2380469"/>
              <a:ext cx="4665339" cy="127236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13214" y="2393167"/>
              <a:ext cx="4563745" cy="1170940"/>
            </a:xfrm>
            <a:custGeom>
              <a:avLst/>
              <a:gdLst/>
              <a:ahLst/>
              <a:cxnLst/>
              <a:rect l="l" t="t" r="r" b="b"/>
              <a:pathLst>
                <a:path w="4563745" h="1170939">
                  <a:moveTo>
                    <a:pt x="4433860" y="0"/>
                  </a:moveTo>
                  <a:lnTo>
                    <a:pt x="130660" y="0"/>
                  </a:lnTo>
                  <a:lnTo>
                    <a:pt x="79877" y="10146"/>
                  </a:lnTo>
                  <a:lnTo>
                    <a:pt x="38337" y="37855"/>
                  </a:lnTo>
                  <a:lnTo>
                    <a:pt x="10293" y="79027"/>
                  </a:lnTo>
                  <a:lnTo>
                    <a:pt x="0" y="129565"/>
                  </a:lnTo>
                  <a:lnTo>
                    <a:pt x="0" y="1040424"/>
                  </a:lnTo>
                  <a:lnTo>
                    <a:pt x="10293" y="1091084"/>
                  </a:lnTo>
                  <a:lnTo>
                    <a:pt x="38337" y="1132525"/>
                  </a:lnTo>
                  <a:lnTo>
                    <a:pt x="79877" y="1160502"/>
                  </a:lnTo>
                  <a:lnTo>
                    <a:pt x="130660" y="1170771"/>
                  </a:lnTo>
                  <a:lnTo>
                    <a:pt x="4433860" y="1170771"/>
                  </a:lnTo>
                  <a:lnTo>
                    <a:pt x="4484521" y="1160502"/>
                  </a:lnTo>
                  <a:lnTo>
                    <a:pt x="4525793" y="1132525"/>
                  </a:lnTo>
                  <a:lnTo>
                    <a:pt x="4553568" y="1091084"/>
                  </a:lnTo>
                  <a:lnTo>
                    <a:pt x="4563739" y="1040424"/>
                  </a:lnTo>
                  <a:lnTo>
                    <a:pt x="4563739" y="129565"/>
                  </a:lnTo>
                  <a:lnTo>
                    <a:pt x="4553568" y="79027"/>
                  </a:lnTo>
                  <a:lnTo>
                    <a:pt x="4525793" y="37855"/>
                  </a:lnTo>
                  <a:lnTo>
                    <a:pt x="4484521" y="10146"/>
                  </a:lnTo>
                  <a:lnTo>
                    <a:pt x="44338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13205" y="2393175"/>
              <a:ext cx="1780539" cy="1170940"/>
            </a:xfrm>
            <a:custGeom>
              <a:avLst/>
              <a:gdLst/>
              <a:ahLst/>
              <a:cxnLst/>
              <a:rect l="l" t="t" r="r" b="b"/>
              <a:pathLst>
                <a:path w="1780539" h="1170939">
                  <a:moveTo>
                    <a:pt x="1780133" y="576021"/>
                  </a:moveTo>
                  <a:lnTo>
                    <a:pt x="1771484" y="527519"/>
                  </a:lnTo>
                  <a:lnTo>
                    <a:pt x="1751393" y="483806"/>
                  </a:lnTo>
                  <a:lnTo>
                    <a:pt x="1721548" y="446544"/>
                  </a:lnTo>
                  <a:lnTo>
                    <a:pt x="1683689" y="417423"/>
                  </a:lnTo>
                  <a:lnTo>
                    <a:pt x="1639531" y="398106"/>
                  </a:lnTo>
                  <a:lnTo>
                    <a:pt x="1590776" y="390258"/>
                  </a:lnTo>
                  <a:lnTo>
                    <a:pt x="1584515" y="390258"/>
                  </a:lnTo>
                  <a:lnTo>
                    <a:pt x="1537931" y="395884"/>
                  </a:lnTo>
                  <a:lnTo>
                    <a:pt x="1495310" y="411911"/>
                  </a:lnTo>
                  <a:lnTo>
                    <a:pt x="1457972" y="437019"/>
                  </a:lnTo>
                  <a:lnTo>
                    <a:pt x="1427238" y="469861"/>
                  </a:lnTo>
                  <a:lnTo>
                    <a:pt x="1416481" y="481507"/>
                  </a:lnTo>
                  <a:lnTo>
                    <a:pt x="1403375" y="490359"/>
                  </a:lnTo>
                  <a:lnTo>
                    <a:pt x="1388503" y="495985"/>
                  </a:lnTo>
                  <a:lnTo>
                    <a:pt x="1372463" y="497967"/>
                  </a:lnTo>
                  <a:lnTo>
                    <a:pt x="1345984" y="492620"/>
                  </a:lnTo>
                  <a:lnTo>
                    <a:pt x="1324343" y="478066"/>
                  </a:lnTo>
                  <a:lnTo>
                    <a:pt x="1309751" y="456476"/>
                  </a:lnTo>
                  <a:lnTo>
                    <a:pt x="1304391" y="430060"/>
                  </a:lnTo>
                  <a:lnTo>
                    <a:pt x="1304391" y="282549"/>
                  </a:lnTo>
                  <a:lnTo>
                    <a:pt x="1304391" y="0"/>
                  </a:lnTo>
                  <a:lnTo>
                    <a:pt x="130670" y="0"/>
                  </a:lnTo>
                  <a:lnTo>
                    <a:pt x="79883" y="10147"/>
                  </a:lnTo>
                  <a:lnTo>
                    <a:pt x="38341" y="37858"/>
                  </a:lnTo>
                  <a:lnTo>
                    <a:pt x="10299" y="79032"/>
                  </a:lnTo>
                  <a:lnTo>
                    <a:pt x="0" y="129565"/>
                  </a:lnTo>
                  <a:lnTo>
                    <a:pt x="0" y="1040422"/>
                  </a:lnTo>
                  <a:lnTo>
                    <a:pt x="10299" y="1091082"/>
                  </a:lnTo>
                  <a:lnTo>
                    <a:pt x="38341" y="1132522"/>
                  </a:lnTo>
                  <a:lnTo>
                    <a:pt x="79883" y="1160500"/>
                  </a:lnTo>
                  <a:lnTo>
                    <a:pt x="122669" y="1169162"/>
                  </a:lnTo>
                  <a:lnTo>
                    <a:pt x="122669" y="1170762"/>
                  </a:lnTo>
                  <a:lnTo>
                    <a:pt x="130606" y="1170762"/>
                  </a:lnTo>
                  <a:lnTo>
                    <a:pt x="241007" y="1170774"/>
                  </a:lnTo>
                  <a:lnTo>
                    <a:pt x="629119" y="1170762"/>
                  </a:lnTo>
                  <a:lnTo>
                    <a:pt x="704227" y="1170774"/>
                  </a:lnTo>
                  <a:lnTo>
                    <a:pt x="1104861" y="1170762"/>
                  </a:lnTo>
                  <a:lnTo>
                    <a:pt x="1304391" y="1170774"/>
                  </a:lnTo>
                  <a:lnTo>
                    <a:pt x="1304391" y="739927"/>
                  </a:lnTo>
                  <a:lnTo>
                    <a:pt x="1309751" y="713511"/>
                  </a:lnTo>
                  <a:lnTo>
                    <a:pt x="1324343" y="691921"/>
                  </a:lnTo>
                  <a:lnTo>
                    <a:pt x="1345984" y="677367"/>
                  </a:lnTo>
                  <a:lnTo>
                    <a:pt x="1372463" y="672020"/>
                  </a:lnTo>
                  <a:lnTo>
                    <a:pt x="1388503" y="674014"/>
                  </a:lnTo>
                  <a:lnTo>
                    <a:pt x="1403375" y="679729"/>
                  </a:lnTo>
                  <a:lnTo>
                    <a:pt x="1416481" y="688809"/>
                  </a:lnTo>
                  <a:lnTo>
                    <a:pt x="1427238" y="700900"/>
                  </a:lnTo>
                  <a:lnTo>
                    <a:pt x="1457972" y="733755"/>
                  </a:lnTo>
                  <a:lnTo>
                    <a:pt x="1495310" y="758850"/>
                  </a:lnTo>
                  <a:lnTo>
                    <a:pt x="1537931" y="774877"/>
                  </a:lnTo>
                  <a:lnTo>
                    <a:pt x="1584515" y="780516"/>
                  </a:lnTo>
                  <a:lnTo>
                    <a:pt x="1630629" y="775042"/>
                  </a:lnTo>
                  <a:lnTo>
                    <a:pt x="1672844" y="759498"/>
                  </a:lnTo>
                  <a:lnTo>
                    <a:pt x="1709877" y="735164"/>
                  </a:lnTo>
                  <a:lnTo>
                    <a:pt x="1740433" y="703364"/>
                  </a:lnTo>
                  <a:lnTo>
                    <a:pt x="1759204" y="672020"/>
                  </a:lnTo>
                  <a:lnTo>
                    <a:pt x="1763191" y="665365"/>
                  </a:lnTo>
                  <a:lnTo>
                    <a:pt x="1776857" y="622490"/>
                  </a:lnTo>
                  <a:lnTo>
                    <a:pt x="1780133" y="576021"/>
                  </a:lnTo>
                  <a:close/>
                </a:path>
              </a:pathLst>
            </a:custGeom>
            <a:solidFill>
              <a:srgbClr val="649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264245" y="2380469"/>
            <a:ext cx="4665345" cy="1272540"/>
            <a:chOff x="6264245" y="2380469"/>
            <a:chExt cx="4665345" cy="1272540"/>
          </a:xfrm>
        </p:grpSpPr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64245" y="2380469"/>
              <a:ext cx="4665339" cy="127236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15045" y="2393167"/>
              <a:ext cx="4563745" cy="1170940"/>
            </a:xfrm>
            <a:custGeom>
              <a:avLst/>
              <a:gdLst/>
              <a:ahLst/>
              <a:cxnLst/>
              <a:rect l="l" t="t" r="r" b="b"/>
              <a:pathLst>
                <a:path w="4563745" h="1170939">
                  <a:moveTo>
                    <a:pt x="4433862" y="0"/>
                  </a:moveTo>
                  <a:lnTo>
                    <a:pt x="130661" y="0"/>
                  </a:lnTo>
                  <a:lnTo>
                    <a:pt x="79878" y="10146"/>
                  </a:lnTo>
                  <a:lnTo>
                    <a:pt x="38337" y="37855"/>
                  </a:lnTo>
                  <a:lnTo>
                    <a:pt x="10293" y="79027"/>
                  </a:lnTo>
                  <a:lnTo>
                    <a:pt x="0" y="129565"/>
                  </a:lnTo>
                  <a:lnTo>
                    <a:pt x="0" y="1040424"/>
                  </a:lnTo>
                  <a:lnTo>
                    <a:pt x="10293" y="1091084"/>
                  </a:lnTo>
                  <a:lnTo>
                    <a:pt x="38337" y="1132525"/>
                  </a:lnTo>
                  <a:lnTo>
                    <a:pt x="79878" y="1160502"/>
                  </a:lnTo>
                  <a:lnTo>
                    <a:pt x="130661" y="1170771"/>
                  </a:lnTo>
                  <a:lnTo>
                    <a:pt x="4433862" y="1170771"/>
                  </a:lnTo>
                  <a:lnTo>
                    <a:pt x="4484522" y="1160502"/>
                  </a:lnTo>
                  <a:lnTo>
                    <a:pt x="4525793" y="1132525"/>
                  </a:lnTo>
                  <a:lnTo>
                    <a:pt x="4553568" y="1091084"/>
                  </a:lnTo>
                  <a:lnTo>
                    <a:pt x="4563739" y="1040424"/>
                  </a:lnTo>
                  <a:lnTo>
                    <a:pt x="4563739" y="129565"/>
                  </a:lnTo>
                  <a:lnTo>
                    <a:pt x="4553568" y="79027"/>
                  </a:lnTo>
                  <a:lnTo>
                    <a:pt x="4525793" y="37855"/>
                  </a:lnTo>
                  <a:lnTo>
                    <a:pt x="4484522" y="10146"/>
                  </a:lnTo>
                  <a:lnTo>
                    <a:pt x="443386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15037" y="2393175"/>
              <a:ext cx="1780539" cy="1170940"/>
            </a:xfrm>
            <a:custGeom>
              <a:avLst/>
              <a:gdLst/>
              <a:ahLst/>
              <a:cxnLst/>
              <a:rect l="l" t="t" r="r" b="b"/>
              <a:pathLst>
                <a:path w="1780540" h="1170939">
                  <a:moveTo>
                    <a:pt x="1780133" y="576021"/>
                  </a:moveTo>
                  <a:lnTo>
                    <a:pt x="1771497" y="527519"/>
                  </a:lnTo>
                  <a:lnTo>
                    <a:pt x="1751393" y="483806"/>
                  </a:lnTo>
                  <a:lnTo>
                    <a:pt x="1721548" y="446544"/>
                  </a:lnTo>
                  <a:lnTo>
                    <a:pt x="1683689" y="417423"/>
                  </a:lnTo>
                  <a:lnTo>
                    <a:pt x="1639531" y="398106"/>
                  </a:lnTo>
                  <a:lnTo>
                    <a:pt x="1590776" y="390258"/>
                  </a:lnTo>
                  <a:lnTo>
                    <a:pt x="1584515" y="390258"/>
                  </a:lnTo>
                  <a:lnTo>
                    <a:pt x="1537931" y="395884"/>
                  </a:lnTo>
                  <a:lnTo>
                    <a:pt x="1495310" y="411911"/>
                  </a:lnTo>
                  <a:lnTo>
                    <a:pt x="1457972" y="437019"/>
                  </a:lnTo>
                  <a:lnTo>
                    <a:pt x="1427238" y="469861"/>
                  </a:lnTo>
                  <a:lnTo>
                    <a:pt x="1416481" y="481507"/>
                  </a:lnTo>
                  <a:lnTo>
                    <a:pt x="1403375" y="490359"/>
                  </a:lnTo>
                  <a:lnTo>
                    <a:pt x="1388503" y="495985"/>
                  </a:lnTo>
                  <a:lnTo>
                    <a:pt x="1372463" y="497967"/>
                  </a:lnTo>
                  <a:lnTo>
                    <a:pt x="1345984" y="492620"/>
                  </a:lnTo>
                  <a:lnTo>
                    <a:pt x="1324343" y="478066"/>
                  </a:lnTo>
                  <a:lnTo>
                    <a:pt x="1309751" y="456476"/>
                  </a:lnTo>
                  <a:lnTo>
                    <a:pt x="1304391" y="430060"/>
                  </a:lnTo>
                  <a:lnTo>
                    <a:pt x="1304391" y="282549"/>
                  </a:lnTo>
                  <a:lnTo>
                    <a:pt x="1304391" y="0"/>
                  </a:lnTo>
                  <a:lnTo>
                    <a:pt x="130670" y="0"/>
                  </a:lnTo>
                  <a:lnTo>
                    <a:pt x="79883" y="10147"/>
                  </a:lnTo>
                  <a:lnTo>
                    <a:pt x="38341" y="37858"/>
                  </a:lnTo>
                  <a:lnTo>
                    <a:pt x="10299" y="79032"/>
                  </a:lnTo>
                  <a:lnTo>
                    <a:pt x="0" y="129565"/>
                  </a:lnTo>
                  <a:lnTo>
                    <a:pt x="0" y="1040422"/>
                  </a:lnTo>
                  <a:lnTo>
                    <a:pt x="10299" y="1091082"/>
                  </a:lnTo>
                  <a:lnTo>
                    <a:pt x="38341" y="1132522"/>
                  </a:lnTo>
                  <a:lnTo>
                    <a:pt x="79883" y="1160500"/>
                  </a:lnTo>
                  <a:lnTo>
                    <a:pt x="122669" y="1169162"/>
                  </a:lnTo>
                  <a:lnTo>
                    <a:pt x="122669" y="1170762"/>
                  </a:lnTo>
                  <a:lnTo>
                    <a:pt x="130606" y="1170762"/>
                  </a:lnTo>
                  <a:lnTo>
                    <a:pt x="241007" y="1170774"/>
                  </a:lnTo>
                  <a:lnTo>
                    <a:pt x="629119" y="1170762"/>
                  </a:lnTo>
                  <a:lnTo>
                    <a:pt x="704227" y="1170774"/>
                  </a:lnTo>
                  <a:lnTo>
                    <a:pt x="1104861" y="1170762"/>
                  </a:lnTo>
                  <a:lnTo>
                    <a:pt x="1304391" y="1170774"/>
                  </a:lnTo>
                  <a:lnTo>
                    <a:pt x="1304391" y="739927"/>
                  </a:lnTo>
                  <a:lnTo>
                    <a:pt x="1309751" y="713511"/>
                  </a:lnTo>
                  <a:lnTo>
                    <a:pt x="1324343" y="691921"/>
                  </a:lnTo>
                  <a:lnTo>
                    <a:pt x="1345984" y="677367"/>
                  </a:lnTo>
                  <a:lnTo>
                    <a:pt x="1372463" y="672020"/>
                  </a:lnTo>
                  <a:lnTo>
                    <a:pt x="1388503" y="674014"/>
                  </a:lnTo>
                  <a:lnTo>
                    <a:pt x="1403375" y="679729"/>
                  </a:lnTo>
                  <a:lnTo>
                    <a:pt x="1416481" y="688809"/>
                  </a:lnTo>
                  <a:lnTo>
                    <a:pt x="1427238" y="700900"/>
                  </a:lnTo>
                  <a:lnTo>
                    <a:pt x="1457972" y="733755"/>
                  </a:lnTo>
                  <a:lnTo>
                    <a:pt x="1495310" y="758850"/>
                  </a:lnTo>
                  <a:lnTo>
                    <a:pt x="1537931" y="774877"/>
                  </a:lnTo>
                  <a:lnTo>
                    <a:pt x="1584515" y="780516"/>
                  </a:lnTo>
                  <a:lnTo>
                    <a:pt x="1630629" y="775042"/>
                  </a:lnTo>
                  <a:lnTo>
                    <a:pt x="1672844" y="759498"/>
                  </a:lnTo>
                  <a:lnTo>
                    <a:pt x="1709889" y="735164"/>
                  </a:lnTo>
                  <a:lnTo>
                    <a:pt x="1740433" y="703364"/>
                  </a:lnTo>
                  <a:lnTo>
                    <a:pt x="1759204" y="672020"/>
                  </a:lnTo>
                  <a:lnTo>
                    <a:pt x="1763191" y="665365"/>
                  </a:lnTo>
                  <a:lnTo>
                    <a:pt x="1776857" y="622490"/>
                  </a:lnTo>
                  <a:lnTo>
                    <a:pt x="1780133" y="576021"/>
                  </a:lnTo>
                  <a:close/>
                </a:path>
              </a:pathLst>
            </a:custGeom>
            <a:solidFill>
              <a:srgbClr val="035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3925156" y="4174474"/>
            <a:ext cx="4665345" cy="1272540"/>
            <a:chOff x="6264245" y="4190219"/>
            <a:chExt cx="4665345" cy="1272540"/>
          </a:xfrm>
        </p:grpSpPr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64245" y="4190219"/>
              <a:ext cx="4665339" cy="127236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315045" y="4202917"/>
              <a:ext cx="4563745" cy="1170940"/>
            </a:xfrm>
            <a:custGeom>
              <a:avLst/>
              <a:gdLst/>
              <a:ahLst/>
              <a:cxnLst/>
              <a:rect l="l" t="t" r="r" b="b"/>
              <a:pathLst>
                <a:path w="4563745" h="1170939">
                  <a:moveTo>
                    <a:pt x="4433862" y="0"/>
                  </a:moveTo>
                  <a:lnTo>
                    <a:pt x="130661" y="0"/>
                  </a:lnTo>
                  <a:lnTo>
                    <a:pt x="79878" y="10146"/>
                  </a:lnTo>
                  <a:lnTo>
                    <a:pt x="38337" y="37855"/>
                  </a:lnTo>
                  <a:lnTo>
                    <a:pt x="10293" y="79027"/>
                  </a:lnTo>
                  <a:lnTo>
                    <a:pt x="0" y="129565"/>
                  </a:lnTo>
                  <a:lnTo>
                    <a:pt x="0" y="1040424"/>
                  </a:lnTo>
                  <a:lnTo>
                    <a:pt x="10293" y="1091084"/>
                  </a:lnTo>
                  <a:lnTo>
                    <a:pt x="38337" y="1132525"/>
                  </a:lnTo>
                  <a:lnTo>
                    <a:pt x="79878" y="1160502"/>
                  </a:lnTo>
                  <a:lnTo>
                    <a:pt x="130661" y="1170771"/>
                  </a:lnTo>
                  <a:lnTo>
                    <a:pt x="4433862" y="1170771"/>
                  </a:lnTo>
                  <a:lnTo>
                    <a:pt x="4484522" y="1160502"/>
                  </a:lnTo>
                  <a:lnTo>
                    <a:pt x="4525793" y="1132525"/>
                  </a:lnTo>
                  <a:lnTo>
                    <a:pt x="4553568" y="1091084"/>
                  </a:lnTo>
                  <a:lnTo>
                    <a:pt x="4563739" y="1040424"/>
                  </a:lnTo>
                  <a:lnTo>
                    <a:pt x="4563739" y="129565"/>
                  </a:lnTo>
                  <a:lnTo>
                    <a:pt x="4553568" y="79027"/>
                  </a:lnTo>
                  <a:lnTo>
                    <a:pt x="4525793" y="37855"/>
                  </a:lnTo>
                  <a:lnTo>
                    <a:pt x="4484522" y="10146"/>
                  </a:lnTo>
                  <a:lnTo>
                    <a:pt x="443386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15044" y="4202917"/>
              <a:ext cx="1780539" cy="1170940"/>
            </a:xfrm>
            <a:custGeom>
              <a:avLst/>
              <a:gdLst/>
              <a:ahLst/>
              <a:cxnLst/>
              <a:rect l="l" t="t" r="r" b="b"/>
              <a:pathLst>
                <a:path w="1780540" h="1170939">
                  <a:moveTo>
                    <a:pt x="1304390" y="0"/>
                  </a:moveTo>
                  <a:lnTo>
                    <a:pt x="130674" y="0"/>
                  </a:lnTo>
                  <a:lnTo>
                    <a:pt x="79886" y="10146"/>
                  </a:lnTo>
                  <a:lnTo>
                    <a:pt x="38341" y="37855"/>
                  </a:lnTo>
                  <a:lnTo>
                    <a:pt x="10294" y="79027"/>
                  </a:lnTo>
                  <a:lnTo>
                    <a:pt x="0" y="129565"/>
                  </a:lnTo>
                  <a:lnTo>
                    <a:pt x="0" y="1040424"/>
                  </a:lnTo>
                  <a:lnTo>
                    <a:pt x="10294" y="1091084"/>
                  </a:lnTo>
                  <a:lnTo>
                    <a:pt x="38341" y="1132525"/>
                  </a:lnTo>
                  <a:lnTo>
                    <a:pt x="79886" y="1160502"/>
                  </a:lnTo>
                  <a:lnTo>
                    <a:pt x="130674" y="1170771"/>
                  </a:lnTo>
                  <a:lnTo>
                    <a:pt x="241004" y="1170771"/>
                  </a:lnTo>
                  <a:lnTo>
                    <a:pt x="238497" y="1158331"/>
                  </a:lnTo>
                  <a:lnTo>
                    <a:pt x="236798" y="1145598"/>
                  </a:lnTo>
                  <a:lnTo>
                    <a:pt x="235831" y="1132525"/>
                  </a:lnTo>
                  <a:lnTo>
                    <a:pt x="235526" y="1119256"/>
                  </a:lnTo>
                  <a:lnTo>
                    <a:pt x="235526" y="465185"/>
                  </a:lnTo>
                  <a:lnTo>
                    <a:pt x="239598" y="421891"/>
                  </a:lnTo>
                  <a:lnTo>
                    <a:pt x="251814" y="382897"/>
                  </a:lnTo>
                  <a:lnTo>
                    <a:pt x="272174" y="349065"/>
                  </a:lnTo>
                  <a:lnTo>
                    <a:pt x="300679" y="321253"/>
                  </a:lnTo>
                  <a:lnTo>
                    <a:pt x="337327" y="300322"/>
                  </a:lnTo>
                  <a:lnTo>
                    <a:pt x="382120" y="287133"/>
                  </a:lnTo>
                  <a:lnTo>
                    <a:pt x="435057" y="282545"/>
                  </a:lnTo>
                  <a:lnTo>
                    <a:pt x="1304390" y="282545"/>
                  </a:lnTo>
                  <a:lnTo>
                    <a:pt x="1304390" y="0"/>
                  </a:lnTo>
                  <a:close/>
                </a:path>
                <a:path w="1780540" h="1170939">
                  <a:moveTo>
                    <a:pt x="904544" y="282545"/>
                  </a:moveTo>
                  <a:lnTo>
                    <a:pt x="435057" y="282545"/>
                  </a:lnTo>
                  <a:lnTo>
                    <a:pt x="487994" y="287133"/>
                  </a:lnTo>
                  <a:lnTo>
                    <a:pt x="532787" y="300322"/>
                  </a:lnTo>
                  <a:lnTo>
                    <a:pt x="569436" y="321253"/>
                  </a:lnTo>
                  <a:lnTo>
                    <a:pt x="597940" y="349065"/>
                  </a:lnTo>
                  <a:lnTo>
                    <a:pt x="618301" y="382897"/>
                  </a:lnTo>
                  <a:lnTo>
                    <a:pt x="630517" y="421891"/>
                  </a:lnTo>
                  <a:lnTo>
                    <a:pt x="634589" y="465185"/>
                  </a:lnTo>
                  <a:lnTo>
                    <a:pt x="634589" y="1119256"/>
                  </a:lnTo>
                  <a:lnTo>
                    <a:pt x="634174" y="1132573"/>
                  </a:lnTo>
                  <a:lnTo>
                    <a:pt x="633024" y="1145598"/>
                  </a:lnTo>
                  <a:lnTo>
                    <a:pt x="631288" y="1158331"/>
                  </a:lnTo>
                  <a:lnTo>
                    <a:pt x="629112" y="1170771"/>
                  </a:lnTo>
                  <a:lnTo>
                    <a:pt x="704230" y="1170771"/>
                  </a:lnTo>
                  <a:lnTo>
                    <a:pt x="704230" y="480015"/>
                  </a:lnTo>
                  <a:lnTo>
                    <a:pt x="708181" y="427789"/>
                  </a:lnTo>
                  <a:lnTo>
                    <a:pt x="720126" y="383523"/>
                  </a:lnTo>
                  <a:lnTo>
                    <a:pt x="740201" y="347244"/>
                  </a:lnTo>
                  <a:lnTo>
                    <a:pt x="768543" y="318979"/>
                  </a:lnTo>
                  <a:lnTo>
                    <a:pt x="805290" y="298756"/>
                  </a:lnTo>
                  <a:lnTo>
                    <a:pt x="850578" y="286603"/>
                  </a:lnTo>
                  <a:lnTo>
                    <a:pt x="904544" y="282545"/>
                  </a:lnTo>
                  <a:close/>
                </a:path>
                <a:path w="1780540" h="1170939">
                  <a:moveTo>
                    <a:pt x="1304390" y="282545"/>
                  </a:moveTo>
                  <a:lnTo>
                    <a:pt x="904544" y="282545"/>
                  </a:lnTo>
                  <a:lnTo>
                    <a:pt x="962452" y="287706"/>
                  </a:lnTo>
                  <a:lnTo>
                    <a:pt x="1009273" y="302042"/>
                  </a:lnTo>
                  <a:lnTo>
                    <a:pt x="1045801" y="323833"/>
                  </a:lnTo>
                  <a:lnTo>
                    <a:pt x="1072829" y="351358"/>
                  </a:lnTo>
                  <a:lnTo>
                    <a:pt x="1101565" y="416730"/>
                  </a:lnTo>
                  <a:lnTo>
                    <a:pt x="1104859" y="451137"/>
                  </a:lnTo>
                  <a:lnTo>
                    <a:pt x="1104859" y="1170771"/>
                  </a:lnTo>
                  <a:lnTo>
                    <a:pt x="1304390" y="1170771"/>
                  </a:lnTo>
                  <a:lnTo>
                    <a:pt x="1304390" y="739927"/>
                  </a:lnTo>
                  <a:lnTo>
                    <a:pt x="1309745" y="713511"/>
                  </a:lnTo>
                  <a:lnTo>
                    <a:pt x="1324343" y="691925"/>
                  </a:lnTo>
                  <a:lnTo>
                    <a:pt x="1345984" y="677363"/>
                  </a:lnTo>
                  <a:lnTo>
                    <a:pt x="1372466" y="672021"/>
                  </a:lnTo>
                  <a:lnTo>
                    <a:pt x="1759203" y="672021"/>
                  </a:lnTo>
                  <a:lnTo>
                    <a:pt x="1763187" y="665370"/>
                  </a:lnTo>
                  <a:lnTo>
                    <a:pt x="1776856" y="622490"/>
                  </a:lnTo>
                  <a:lnTo>
                    <a:pt x="1780137" y="576018"/>
                  </a:lnTo>
                  <a:lnTo>
                    <a:pt x="1771490" y="527515"/>
                  </a:lnTo>
                  <a:lnTo>
                    <a:pt x="1757902" y="497968"/>
                  </a:lnTo>
                  <a:lnTo>
                    <a:pt x="1372466" y="497968"/>
                  </a:lnTo>
                  <a:lnTo>
                    <a:pt x="1345984" y="492626"/>
                  </a:lnTo>
                  <a:lnTo>
                    <a:pt x="1324343" y="478064"/>
                  </a:lnTo>
                  <a:lnTo>
                    <a:pt x="1309745" y="456478"/>
                  </a:lnTo>
                  <a:lnTo>
                    <a:pt x="1304390" y="430062"/>
                  </a:lnTo>
                  <a:lnTo>
                    <a:pt x="1304390" y="282545"/>
                  </a:lnTo>
                  <a:close/>
                </a:path>
                <a:path w="1780540" h="1170939">
                  <a:moveTo>
                    <a:pt x="436623" y="782074"/>
                  </a:moveTo>
                  <a:lnTo>
                    <a:pt x="433492" y="782074"/>
                  </a:lnTo>
                  <a:lnTo>
                    <a:pt x="421290" y="782782"/>
                  </a:lnTo>
                  <a:lnTo>
                    <a:pt x="410409" y="784806"/>
                  </a:lnTo>
                  <a:lnTo>
                    <a:pt x="400701" y="788001"/>
                  </a:lnTo>
                  <a:lnTo>
                    <a:pt x="392021" y="792220"/>
                  </a:lnTo>
                  <a:lnTo>
                    <a:pt x="400701" y="796440"/>
                  </a:lnTo>
                  <a:lnTo>
                    <a:pt x="410409" y="799636"/>
                  </a:lnTo>
                  <a:lnTo>
                    <a:pt x="421290" y="801660"/>
                  </a:lnTo>
                  <a:lnTo>
                    <a:pt x="433492" y="802368"/>
                  </a:lnTo>
                  <a:lnTo>
                    <a:pt x="436623" y="802368"/>
                  </a:lnTo>
                  <a:lnTo>
                    <a:pt x="448824" y="801660"/>
                  </a:lnTo>
                  <a:lnTo>
                    <a:pt x="459705" y="799636"/>
                  </a:lnTo>
                  <a:lnTo>
                    <a:pt x="469413" y="796440"/>
                  </a:lnTo>
                  <a:lnTo>
                    <a:pt x="478094" y="792220"/>
                  </a:lnTo>
                  <a:lnTo>
                    <a:pt x="469413" y="788001"/>
                  </a:lnTo>
                  <a:lnTo>
                    <a:pt x="459705" y="784806"/>
                  </a:lnTo>
                  <a:lnTo>
                    <a:pt x="448824" y="782782"/>
                  </a:lnTo>
                  <a:lnTo>
                    <a:pt x="436623" y="782074"/>
                  </a:lnTo>
                  <a:close/>
                </a:path>
                <a:path w="1780540" h="1170939">
                  <a:moveTo>
                    <a:pt x="1759203" y="672021"/>
                  </a:moveTo>
                  <a:lnTo>
                    <a:pt x="1372466" y="672021"/>
                  </a:lnTo>
                  <a:lnTo>
                    <a:pt x="1388507" y="674009"/>
                  </a:lnTo>
                  <a:lnTo>
                    <a:pt x="1403374" y="679729"/>
                  </a:lnTo>
                  <a:lnTo>
                    <a:pt x="1416480" y="688815"/>
                  </a:lnTo>
                  <a:lnTo>
                    <a:pt x="1427239" y="700901"/>
                  </a:lnTo>
                  <a:lnTo>
                    <a:pt x="1457976" y="733756"/>
                  </a:lnTo>
                  <a:lnTo>
                    <a:pt x="1495314" y="758854"/>
                  </a:lnTo>
                  <a:lnTo>
                    <a:pt x="1537935" y="774879"/>
                  </a:lnTo>
                  <a:lnTo>
                    <a:pt x="1584518" y="780514"/>
                  </a:lnTo>
                  <a:lnTo>
                    <a:pt x="1630626" y="775043"/>
                  </a:lnTo>
                  <a:lnTo>
                    <a:pt x="1672848" y="759497"/>
                  </a:lnTo>
                  <a:lnTo>
                    <a:pt x="1709882" y="735171"/>
                  </a:lnTo>
                  <a:lnTo>
                    <a:pt x="1740429" y="703363"/>
                  </a:lnTo>
                  <a:lnTo>
                    <a:pt x="1759203" y="672021"/>
                  </a:lnTo>
                  <a:close/>
                </a:path>
                <a:path w="1780540" h="1170939">
                  <a:moveTo>
                    <a:pt x="1590777" y="390257"/>
                  </a:moveTo>
                  <a:lnTo>
                    <a:pt x="1584518" y="390257"/>
                  </a:lnTo>
                  <a:lnTo>
                    <a:pt x="1537935" y="395891"/>
                  </a:lnTo>
                  <a:lnTo>
                    <a:pt x="1495314" y="411916"/>
                  </a:lnTo>
                  <a:lnTo>
                    <a:pt x="1457976" y="437014"/>
                  </a:lnTo>
                  <a:lnTo>
                    <a:pt x="1427239" y="469869"/>
                  </a:lnTo>
                  <a:lnTo>
                    <a:pt x="1416480" y="481504"/>
                  </a:lnTo>
                  <a:lnTo>
                    <a:pt x="1403374" y="490358"/>
                  </a:lnTo>
                  <a:lnTo>
                    <a:pt x="1388507" y="495992"/>
                  </a:lnTo>
                  <a:lnTo>
                    <a:pt x="1372466" y="497968"/>
                  </a:lnTo>
                  <a:lnTo>
                    <a:pt x="1757902" y="497968"/>
                  </a:lnTo>
                  <a:lnTo>
                    <a:pt x="1751388" y="483802"/>
                  </a:lnTo>
                  <a:lnTo>
                    <a:pt x="1721549" y="446551"/>
                  </a:lnTo>
                  <a:lnTo>
                    <a:pt x="1683689" y="417430"/>
                  </a:lnTo>
                  <a:lnTo>
                    <a:pt x="1639526" y="398109"/>
                  </a:lnTo>
                  <a:lnTo>
                    <a:pt x="1590777" y="390257"/>
                  </a:lnTo>
                  <a:close/>
                </a:path>
              </a:pathLst>
            </a:custGeom>
            <a:solidFill>
              <a:srgbClr val="043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15037" y="4202925"/>
              <a:ext cx="1780539" cy="1170940"/>
            </a:xfrm>
            <a:custGeom>
              <a:avLst/>
              <a:gdLst/>
              <a:ahLst/>
              <a:cxnLst/>
              <a:rect l="l" t="t" r="r" b="b"/>
              <a:pathLst>
                <a:path w="1780540" h="1170939">
                  <a:moveTo>
                    <a:pt x="1780133" y="576021"/>
                  </a:moveTo>
                  <a:lnTo>
                    <a:pt x="1771497" y="527519"/>
                  </a:lnTo>
                  <a:lnTo>
                    <a:pt x="1751393" y="483806"/>
                  </a:lnTo>
                  <a:lnTo>
                    <a:pt x="1721548" y="446544"/>
                  </a:lnTo>
                  <a:lnTo>
                    <a:pt x="1683689" y="417423"/>
                  </a:lnTo>
                  <a:lnTo>
                    <a:pt x="1639531" y="398106"/>
                  </a:lnTo>
                  <a:lnTo>
                    <a:pt x="1590776" y="390258"/>
                  </a:lnTo>
                  <a:lnTo>
                    <a:pt x="1584515" y="390258"/>
                  </a:lnTo>
                  <a:lnTo>
                    <a:pt x="1537931" y="395884"/>
                  </a:lnTo>
                  <a:lnTo>
                    <a:pt x="1495310" y="411911"/>
                  </a:lnTo>
                  <a:lnTo>
                    <a:pt x="1457972" y="437019"/>
                  </a:lnTo>
                  <a:lnTo>
                    <a:pt x="1427238" y="469861"/>
                  </a:lnTo>
                  <a:lnTo>
                    <a:pt x="1416481" y="481507"/>
                  </a:lnTo>
                  <a:lnTo>
                    <a:pt x="1403375" y="490359"/>
                  </a:lnTo>
                  <a:lnTo>
                    <a:pt x="1388503" y="495985"/>
                  </a:lnTo>
                  <a:lnTo>
                    <a:pt x="1372463" y="497967"/>
                  </a:lnTo>
                  <a:lnTo>
                    <a:pt x="1345984" y="492620"/>
                  </a:lnTo>
                  <a:lnTo>
                    <a:pt x="1324343" y="478066"/>
                  </a:lnTo>
                  <a:lnTo>
                    <a:pt x="1309751" y="456476"/>
                  </a:lnTo>
                  <a:lnTo>
                    <a:pt x="1304391" y="430060"/>
                  </a:lnTo>
                  <a:lnTo>
                    <a:pt x="1304391" y="282549"/>
                  </a:lnTo>
                  <a:lnTo>
                    <a:pt x="1304391" y="0"/>
                  </a:lnTo>
                  <a:lnTo>
                    <a:pt x="130670" y="0"/>
                  </a:lnTo>
                  <a:lnTo>
                    <a:pt x="79883" y="10147"/>
                  </a:lnTo>
                  <a:lnTo>
                    <a:pt x="38341" y="37858"/>
                  </a:lnTo>
                  <a:lnTo>
                    <a:pt x="10299" y="79032"/>
                  </a:lnTo>
                  <a:lnTo>
                    <a:pt x="0" y="129565"/>
                  </a:lnTo>
                  <a:lnTo>
                    <a:pt x="0" y="1040422"/>
                  </a:lnTo>
                  <a:lnTo>
                    <a:pt x="10299" y="1091082"/>
                  </a:lnTo>
                  <a:lnTo>
                    <a:pt x="38341" y="1132522"/>
                  </a:lnTo>
                  <a:lnTo>
                    <a:pt x="79883" y="1160500"/>
                  </a:lnTo>
                  <a:lnTo>
                    <a:pt x="122669" y="1169162"/>
                  </a:lnTo>
                  <a:lnTo>
                    <a:pt x="122669" y="1170762"/>
                  </a:lnTo>
                  <a:lnTo>
                    <a:pt x="130606" y="1170762"/>
                  </a:lnTo>
                  <a:lnTo>
                    <a:pt x="241007" y="1170774"/>
                  </a:lnTo>
                  <a:lnTo>
                    <a:pt x="629119" y="1170762"/>
                  </a:lnTo>
                  <a:lnTo>
                    <a:pt x="704227" y="1170774"/>
                  </a:lnTo>
                  <a:lnTo>
                    <a:pt x="1104861" y="1170762"/>
                  </a:lnTo>
                  <a:lnTo>
                    <a:pt x="1304391" y="1170774"/>
                  </a:lnTo>
                  <a:lnTo>
                    <a:pt x="1304391" y="739927"/>
                  </a:lnTo>
                  <a:lnTo>
                    <a:pt x="1309751" y="713511"/>
                  </a:lnTo>
                  <a:lnTo>
                    <a:pt x="1324343" y="691921"/>
                  </a:lnTo>
                  <a:lnTo>
                    <a:pt x="1345984" y="677367"/>
                  </a:lnTo>
                  <a:lnTo>
                    <a:pt x="1372463" y="672020"/>
                  </a:lnTo>
                  <a:lnTo>
                    <a:pt x="1388503" y="674014"/>
                  </a:lnTo>
                  <a:lnTo>
                    <a:pt x="1403375" y="679729"/>
                  </a:lnTo>
                  <a:lnTo>
                    <a:pt x="1416481" y="688809"/>
                  </a:lnTo>
                  <a:lnTo>
                    <a:pt x="1427238" y="700900"/>
                  </a:lnTo>
                  <a:lnTo>
                    <a:pt x="1457972" y="733755"/>
                  </a:lnTo>
                  <a:lnTo>
                    <a:pt x="1495310" y="758850"/>
                  </a:lnTo>
                  <a:lnTo>
                    <a:pt x="1537931" y="774877"/>
                  </a:lnTo>
                  <a:lnTo>
                    <a:pt x="1584515" y="780516"/>
                  </a:lnTo>
                  <a:lnTo>
                    <a:pt x="1630629" y="775042"/>
                  </a:lnTo>
                  <a:lnTo>
                    <a:pt x="1672844" y="759498"/>
                  </a:lnTo>
                  <a:lnTo>
                    <a:pt x="1709889" y="735164"/>
                  </a:lnTo>
                  <a:lnTo>
                    <a:pt x="1740433" y="703364"/>
                  </a:lnTo>
                  <a:lnTo>
                    <a:pt x="1759204" y="672020"/>
                  </a:lnTo>
                  <a:lnTo>
                    <a:pt x="1763191" y="665365"/>
                  </a:lnTo>
                  <a:lnTo>
                    <a:pt x="1776857" y="622490"/>
                  </a:lnTo>
                  <a:lnTo>
                    <a:pt x="1780133" y="576021"/>
                  </a:lnTo>
                  <a:close/>
                </a:path>
              </a:pathLst>
            </a:custGeom>
            <a:solidFill>
              <a:srgbClr val="022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183775" y="2443696"/>
            <a:ext cx="2572711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2415E"/>
                </a:solidFill>
                <a:latin typeface="Calibri"/>
                <a:cs typeface="Calibri"/>
              </a:rPr>
              <a:t>Logistic</a:t>
            </a:r>
            <a:r>
              <a:rPr sz="1600" b="1" spc="245" dirty="0">
                <a:solidFill>
                  <a:srgbClr val="02415E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2415E"/>
                </a:solidFill>
                <a:latin typeface="Calibri"/>
                <a:cs typeface="Calibri"/>
              </a:rPr>
              <a:t>Regression</a:t>
            </a:r>
            <a:endParaRPr sz="1600" dirty="0">
              <a:latin typeface="Calibri"/>
              <a:cs typeface="Calibri"/>
            </a:endParaRPr>
          </a:p>
          <a:p>
            <a:pPr marL="153670" indent="-100965">
              <a:lnSpc>
                <a:spcPct val="100000"/>
              </a:lnSpc>
              <a:spcBef>
                <a:spcPts val="1005"/>
              </a:spcBef>
              <a:buChar char="-"/>
              <a:tabLst>
                <a:tab pos="154305" algn="l"/>
              </a:tabLst>
            </a:pP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Útil</a:t>
            </a:r>
            <a:r>
              <a:rPr sz="1050" b="1" spc="3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para</a:t>
            </a:r>
            <a:r>
              <a:rPr sz="1050" b="1" spc="3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encontrar</a:t>
            </a:r>
            <a:r>
              <a:rPr sz="1050" b="1" spc="3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relaciones</a:t>
            </a:r>
            <a:r>
              <a:rPr sz="1050" b="1" spc="3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035176"/>
                </a:solidFill>
                <a:latin typeface="Calibri"/>
                <a:cs typeface="Calibri"/>
              </a:rPr>
              <a:t>lineales</a:t>
            </a:r>
            <a:endParaRPr sz="1050" dirty="0">
              <a:latin typeface="Calibri"/>
              <a:cs typeface="Calibri"/>
            </a:endParaRPr>
          </a:p>
          <a:p>
            <a:pPr marL="153670" indent="-100965">
              <a:lnSpc>
                <a:spcPct val="100000"/>
              </a:lnSpc>
              <a:spcBef>
                <a:spcPts val="819"/>
              </a:spcBef>
              <a:buFont typeface="Lucida Sans Unicode"/>
              <a:buChar char="-"/>
              <a:tabLst>
                <a:tab pos="154305" algn="l"/>
              </a:tabLst>
            </a:pP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Simple</a:t>
            </a:r>
            <a:r>
              <a:rPr sz="1050" b="1" spc="1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y</a:t>
            </a:r>
            <a:r>
              <a:rPr sz="1050" b="1" spc="1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rápido</a:t>
            </a:r>
            <a:r>
              <a:rPr sz="1050" b="1" spc="1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035176"/>
                </a:solidFill>
                <a:latin typeface="Calibri"/>
                <a:cs typeface="Calibri"/>
              </a:rPr>
              <a:t>de</a:t>
            </a:r>
            <a:r>
              <a:rPr sz="1050" b="1" spc="1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035176"/>
                </a:solidFill>
                <a:latin typeface="Calibri"/>
                <a:cs typeface="Calibri"/>
              </a:rPr>
              <a:t>entrenar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781053" y="2745329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2415E"/>
                </a:solidFill>
                <a:latin typeface="Calibri"/>
                <a:cs typeface="Calibri"/>
              </a:rPr>
              <a:t>0</a:t>
            </a:r>
            <a:r>
              <a:rPr lang="es-CO" sz="2800" b="1" spc="-25" dirty="0">
                <a:solidFill>
                  <a:srgbClr val="02415E"/>
                </a:solidFill>
                <a:latin typeface="Calibri"/>
                <a:cs typeface="Calibri"/>
              </a:rPr>
              <a:t>2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419600" y="4555079"/>
            <a:ext cx="3924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2415E"/>
                </a:solidFill>
                <a:latin typeface="Calibri"/>
                <a:cs typeface="Calibri"/>
              </a:rPr>
              <a:t>0</a:t>
            </a:r>
            <a:r>
              <a:rPr lang="es-CO" sz="2800" b="1" spc="-25" dirty="0">
                <a:solidFill>
                  <a:srgbClr val="02415E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739695" y="2745329"/>
            <a:ext cx="392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1A7E96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95576" y="2350459"/>
            <a:ext cx="2890080" cy="1288814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es-CO" sz="1400" b="1" spc="-10" dirty="0" err="1">
                <a:solidFill>
                  <a:srgbClr val="02415E"/>
                </a:solidFill>
                <a:latin typeface="Calibri"/>
                <a:cs typeface="Calibri"/>
              </a:rPr>
              <a:t>Decision</a:t>
            </a:r>
            <a:r>
              <a:rPr lang="es-CO" sz="1400" b="1" spc="-10" dirty="0">
                <a:solidFill>
                  <a:srgbClr val="02415E"/>
                </a:solidFill>
                <a:latin typeface="Calibri"/>
                <a:cs typeface="Calibri"/>
              </a:rPr>
              <a:t> </a:t>
            </a:r>
            <a:r>
              <a:rPr lang="es-CO" sz="1400" b="1" spc="-10" dirty="0" err="1">
                <a:solidFill>
                  <a:srgbClr val="02415E"/>
                </a:solidFill>
                <a:latin typeface="Calibri"/>
                <a:cs typeface="Calibri"/>
              </a:rPr>
              <a:t>Tree</a:t>
            </a:r>
            <a:endParaRPr sz="14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520"/>
              </a:spcBef>
              <a:buChar char="-"/>
              <a:tabLst>
                <a:tab pos="156210" algn="l"/>
              </a:tabLst>
            </a:pPr>
            <a:r>
              <a:rPr lang="es-CO" sz="1000" b="1" dirty="0">
                <a:solidFill>
                  <a:srgbClr val="035176"/>
                </a:solidFill>
                <a:latin typeface="Calibri"/>
                <a:cs typeface="Calibri"/>
              </a:rPr>
              <a:t>Simple y rápido de entrenar</a:t>
            </a:r>
            <a:endParaRPr sz="10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819"/>
              </a:spcBef>
              <a:buFont typeface="Lucida Sans Unicode"/>
              <a:buChar char="-"/>
              <a:tabLst>
                <a:tab pos="156210" algn="l"/>
              </a:tabLst>
            </a:pPr>
            <a:r>
              <a:rPr lang="es-CO" sz="1000" b="1" dirty="0">
                <a:solidFill>
                  <a:srgbClr val="035176"/>
                </a:solidFill>
                <a:latin typeface="Calibri"/>
                <a:cs typeface="Calibri"/>
              </a:rPr>
              <a:t>Manejo de datos categóricos y numéricos</a:t>
            </a:r>
            <a:endParaRPr sz="1000" dirty="0">
              <a:latin typeface="Calibri"/>
              <a:cs typeface="Calibri"/>
            </a:endParaRPr>
          </a:p>
          <a:p>
            <a:pPr marL="155575" indent="-100330">
              <a:spcBef>
                <a:spcPts val="819"/>
              </a:spcBef>
              <a:buFont typeface="Lucida Sans Unicode"/>
              <a:buChar char="-"/>
              <a:tabLst>
                <a:tab pos="156210" algn="l"/>
              </a:tabLst>
            </a:pPr>
            <a:r>
              <a:rPr lang="es-ES" sz="1000" b="1" dirty="0">
                <a:solidFill>
                  <a:srgbClr val="035176"/>
                </a:solidFill>
                <a:latin typeface="Calibri"/>
                <a:cs typeface="Calibri"/>
              </a:rPr>
              <a:t>Capacidad para capturar relaciones no lineales</a:t>
            </a:r>
            <a:endParaRPr lang="es-ES" sz="10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819"/>
              </a:spcBef>
              <a:buFont typeface="Lucida Sans Unicode"/>
              <a:buChar char="-"/>
              <a:tabLst>
                <a:tab pos="156210" algn="l"/>
              </a:tabLst>
            </a:pPr>
            <a:endParaRPr sz="900" dirty="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27036" y="4268024"/>
            <a:ext cx="3012164" cy="104772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b="1" dirty="0">
                <a:solidFill>
                  <a:srgbClr val="02415E"/>
                </a:solidFill>
                <a:latin typeface="Calibri"/>
                <a:cs typeface="Calibri"/>
              </a:rPr>
              <a:t>Random</a:t>
            </a:r>
            <a:r>
              <a:rPr sz="1400" b="1" spc="114" dirty="0">
                <a:solidFill>
                  <a:srgbClr val="02415E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2415E"/>
                </a:solidFill>
                <a:latin typeface="Calibri"/>
                <a:cs typeface="Calibri"/>
              </a:rPr>
              <a:t>Forest</a:t>
            </a:r>
            <a:endParaRPr sz="14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520"/>
              </a:spcBef>
              <a:buChar char="-"/>
              <a:tabLst>
                <a:tab pos="156210" algn="l"/>
              </a:tabLst>
            </a:pP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Construcción</a:t>
            </a:r>
            <a:r>
              <a:rPr sz="1000" b="1" spc="6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múltiples</a:t>
            </a:r>
            <a:r>
              <a:rPr sz="1000" b="1" spc="6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árboles</a:t>
            </a:r>
            <a:r>
              <a:rPr sz="1000" b="1" spc="6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de</a:t>
            </a:r>
            <a:r>
              <a:rPr sz="1000" b="1" spc="6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35176"/>
                </a:solidFill>
                <a:latin typeface="Calibri"/>
                <a:cs typeface="Calibri"/>
              </a:rPr>
              <a:t>decisión</a:t>
            </a:r>
            <a:endParaRPr sz="10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819"/>
              </a:spcBef>
              <a:buFont typeface="Lucida Sans Unicode"/>
              <a:buChar char="-"/>
              <a:tabLst>
                <a:tab pos="156210" algn="l"/>
              </a:tabLst>
            </a:pP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Robustez</a:t>
            </a:r>
            <a:r>
              <a:rPr sz="1000" b="1" spc="70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para</a:t>
            </a:r>
            <a:r>
              <a:rPr sz="1000" b="1" spc="7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capturar</a:t>
            </a:r>
            <a:r>
              <a:rPr sz="1000" b="1" spc="7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relaciones</a:t>
            </a:r>
            <a:r>
              <a:rPr sz="1000" b="1" spc="7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35176"/>
                </a:solidFill>
                <a:latin typeface="Calibri"/>
                <a:cs typeface="Calibri"/>
              </a:rPr>
              <a:t>complejas</a:t>
            </a:r>
            <a:endParaRPr sz="1000" dirty="0">
              <a:latin typeface="Calibri"/>
              <a:cs typeface="Calibri"/>
            </a:endParaRPr>
          </a:p>
          <a:p>
            <a:pPr marL="155575" indent="-100330">
              <a:lnSpc>
                <a:spcPct val="100000"/>
              </a:lnSpc>
              <a:spcBef>
                <a:spcPts val="819"/>
              </a:spcBef>
              <a:buFont typeface="Lucida Sans Unicode"/>
              <a:buChar char="-"/>
              <a:tabLst>
                <a:tab pos="156210" algn="l"/>
              </a:tabLst>
            </a:pP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Múltiples</a:t>
            </a:r>
            <a:r>
              <a:rPr sz="1000" b="1" spc="3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opciones</a:t>
            </a:r>
            <a:r>
              <a:rPr sz="1000" b="1" spc="3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035176"/>
                </a:solidFill>
                <a:latin typeface="Calibri"/>
                <a:cs typeface="Calibri"/>
              </a:rPr>
              <a:t>de</a:t>
            </a:r>
            <a:r>
              <a:rPr sz="1000" b="1" spc="35" dirty="0">
                <a:solidFill>
                  <a:srgbClr val="035176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035176"/>
                </a:solidFill>
                <a:latin typeface="Calibri"/>
                <a:cs typeface="Calibri"/>
              </a:rPr>
              <a:t>personalización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336"/>
            <a:ext cx="5435600" cy="1764030"/>
            <a:chOff x="0" y="33336"/>
            <a:chExt cx="5435600" cy="1764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2801"/>
              <a:ext cx="409879" cy="726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947" y="312736"/>
              <a:ext cx="184808" cy="12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9165" y="312736"/>
              <a:ext cx="205598" cy="12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059" y="274636"/>
              <a:ext cx="455111" cy="38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703" y="300036"/>
              <a:ext cx="103231" cy="12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2233" y="236536"/>
              <a:ext cx="154277" cy="88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306" y="249236"/>
              <a:ext cx="562496" cy="25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151" y="211136"/>
              <a:ext cx="461490" cy="889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9092" y="236536"/>
              <a:ext cx="102767" cy="1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2439" y="211136"/>
              <a:ext cx="105254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8900" y="223836"/>
              <a:ext cx="102364" cy="12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1446"/>
              <a:ext cx="631608" cy="788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11761" y="46036"/>
              <a:ext cx="523241" cy="2159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3317" y="122236"/>
              <a:ext cx="102107" cy="127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6490" y="109536"/>
              <a:ext cx="102151" cy="12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3069" y="96836"/>
              <a:ext cx="102274" cy="127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95945" y="58736"/>
              <a:ext cx="113586" cy="889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78198" y="668742"/>
            <a:ext cx="213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36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59321" y="818602"/>
            <a:ext cx="1725777" cy="32552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77956" y="1644427"/>
            <a:ext cx="8745570" cy="5347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8330" marR="5080" indent="-596265" algn="ctr">
              <a:lnSpc>
                <a:spcPct val="105600"/>
              </a:lnSpc>
              <a:spcBef>
                <a:spcPts val="100"/>
              </a:spcBef>
            </a:pPr>
            <a:r>
              <a:rPr sz="16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En</a:t>
            </a:r>
            <a:r>
              <a:rPr sz="16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primer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14" dirty="0">
                <a:solidFill>
                  <a:srgbClr val="D9D9D9"/>
                </a:solidFill>
                <a:latin typeface="Lucida Sans Unicode"/>
                <a:cs typeface="Lucida Sans Unicode"/>
              </a:rPr>
              <a:t>lugar,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se</a:t>
            </a:r>
            <a:r>
              <a:rPr sz="16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han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realizado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una</a:t>
            </a:r>
            <a:r>
              <a:rPr sz="16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serie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pruebas</a:t>
            </a:r>
            <a:r>
              <a:rPr sz="16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utilizando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diferentes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45" dirty="0">
                <a:solidFill>
                  <a:srgbClr val="D9D9D9"/>
                </a:solidFill>
                <a:latin typeface="Lucida Sans Unicode"/>
                <a:cs typeface="Lucida Sans Unicode"/>
              </a:rPr>
              <a:t>ajustes </a:t>
            </a:r>
            <a:r>
              <a:rPr sz="1600" spc="-60" dirty="0">
                <a:solidFill>
                  <a:srgbClr val="D9D9D9"/>
                </a:solidFill>
                <a:latin typeface="Lucida Sans Unicode"/>
                <a:cs typeface="Lucida Sans Unicode"/>
              </a:rPr>
              <a:t>y</a:t>
            </a:r>
            <a:r>
              <a:rPr sz="1600"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herramientas </a:t>
            </a:r>
            <a:r>
              <a:rPr sz="1600"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para </a:t>
            </a:r>
            <a:r>
              <a:rPr sz="16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la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5" dirty="0">
                <a:solidFill>
                  <a:srgbClr val="D9D9D9"/>
                </a:solidFill>
                <a:latin typeface="Lucida Sans Unicode"/>
                <a:cs typeface="Lucida Sans Unicode"/>
              </a:rPr>
              <a:t>búsqueda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de</a:t>
            </a:r>
            <a:r>
              <a:rPr sz="1600"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los </a:t>
            </a:r>
            <a:r>
              <a:rPr sz="16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mejores</a:t>
            </a:r>
            <a:r>
              <a:rPr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hiperparámtros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43019" y="5171031"/>
            <a:ext cx="8777466" cy="101822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12395" indent="-100330">
              <a:lnSpc>
                <a:spcPct val="100000"/>
              </a:lnSpc>
              <a:spcBef>
                <a:spcPts val="780"/>
              </a:spcBef>
              <a:buClr>
                <a:srgbClr val="D9D9D9"/>
              </a:buClr>
              <a:buFont typeface="Lucida Sans Unicode"/>
              <a:buChar char="-"/>
              <a:tabLst>
                <a:tab pos="113030" algn="l"/>
              </a:tabLst>
            </a:pPr>
            <a:r>
              <a:rPr sz="1600" b="1" dirty="0">
                <a:solidFill>
                  <a:srgbClr val="72A2B8"/>
                </a:solidFill>
                <a:latin typeface="Calibri"/>
                <a:cs typeface="Calibri"/>
              </a:rPr>
              <a:t>Logistic</a:t>
            </a:r>
            <a:r>
              <a:rPr sz="1600" b="1" spc="90" dirty="0">
                <a:solidFill>
                  <a:srgbClr val="72A2B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72A2B8"/>
                </a:solidFill>
                <a:latin typeface="Calibri"/>
                <a:cs typeface="Calibri"/>
              </a:rPr>
              <a:t>Regression</a:t>
            </a:r>
            <a:r>
              <a:rPr sz="1600" b="1" dirty="0">
                <a:solidFill>
                  <a:srgbClr val="D9D9D9"/>
                </a:solidFill>
                <a:latin typeface="Calibri"/>
                <a:cs typeface="Calibri"/>
              </a:rPr>
              <a:t>:</a:t>
            </a:r>
            <a:r>
              <a:rPr sz="1600" b="1" spc="4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lang="es-CO" sz="1600" spc="-90" dirty="0">
                <a:solidFill>
                  <a:srgbClr val="D9D9D9"/>
                </a:solidFill>
                <a:latin typeface="Lucida Sans Unicode"/>
                <a:cs typeface="Lucida Sans Unicode"/>
              </a:rPr>
              <a:t>Precisión y facilidad de interpretación</a:t>
            </a:r>
            <a:endParaRPr sz="1600" dirty="0">
              <a:latin typeface="Lucida Sans Unicode"/>
              <a:cs typeface="Lucida Sans Unicode"/>
            </a:endParaRPr>
          </a:p>
          <a:p>
            <a:pPr marL="112395" indent="-100330">
              <a:lnSpc>
                <a:spcPct val="100000"/>
              </a:lnSpc>
              <a:spcBef>
                <a:spcPts val="680"/>
              </a:spcBef>
              <a:buClr>
                <a:srgbClr val="D9D9D9"/>
              </a:buClr>
              <a:buFont typeface="Lucida Sans Unicode"/>
              <a:buChar char="-"/>
              <a:tabLst>
                <a:tab pos="113030" algn="l"/>
              </a:tabLst>
            </a:pPr>
            <a:r>
              <a:rPr lang="es-CO" sz="1600" b="1" spc="20" dirty="0">
                <a:solidFill>
                  <a:srgbClr val="72A2B8"/>
                </a:solidFill>
                <a:latin typeface="Calibri"/>
                <a:cs typeface="Calibri"/>
              </a:rPr>
              <a:t>Árbol de decisión</a:t>
            </a:r>
            <a:r>
              <a:rPr sz="1600" b="1" spc="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lang="es-CO" sz="16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tiene mal desempeño a comparación de las otras, se descarta</a:t>
            </a:r>
            <a:endParaRPr lang="es-ES" sz="1600" dirty="0">
              <a:latin typeface="Lucida Sans Unicode"/>
              <a:cs typeface="Lucida Sans Unicode"/>
            </a:endParaRPr>
          </a:p>
          <a:p>
            <a:pPr marL="112395" indent="-100330">
              <a:lnSpc>
                <a:spcPct val="100000"/>
              </a:lnSpc>
              <a:spcBef>
                <a:spcPts val="680"/>
              </a:spcBef>
              <a:buChar char="-"/>
              <a:tabLst>
                <a:tab pos="113030" algn="l"/>
              </a:tabLst>
            </a:pPr>
            <a:r>
              <a:rPr lang="es-ES" sz="16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Seleccionamos</a:t>
            </a:r>
            <a:r>
              <a:rPr lang="es-ES" sz="16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lang="es-ES" sz="1600" b="1" dirty="0" err="1">
                <a:solidFill>
                  <a:srgbClr val="72A2B8"/>
                </a:solidFill>
                <a:latin typeface="Calibri"/>
                <a:cs typeface="Calibri"/>
              </a:rPr>
              <a:t>Random</a:t>
            </a:r>
            <a:r>
              <a:rPr lang="es-ES" sz="1600" b="1" spc="65" dirty="0">
                <a:solidFill>
                  <a:srgbClr val="72A2B8"/>
                </a:solidFill>
                <a:latin typeface="Calibri"/>
                <a:cs typeface="Calibri"/>
              </a:rPr>
              <a:t> </a:t>
            </a:r>
            <a:r>
              <a:rPr lang="es-ES" sz="1600" b="1" dirty="0">
                <a:solidFill>
                  <a:srgbClr val="72A2B8"/>
                </a:solidFill>
                <a:latin typeface="Calibri"/>
                <a:cs typeface="Calibri"/>
              </a:rPr>
              <a:t>Forest optimizado con curva ROC</a:t>
            </a:r>
            <a:r>
              <a:rPr lang="es-ES" sz="1600" b="1" spc="65" dirty="0">
                <a:solidFill>
                  <a:srgbClr val="72A2B8"/>
                </a:solidFill>
                <a:latin typeface="Calibri"/>
                <a:cs typeface="Calibri"/>
              </a:rPr>
              <a:t> </a:t>
            </a:r>
            <a:r>
              <a:rPr lang="es-ES" sz="1600" spc="-105" dirty="0">
                <a:solidFill>
                  <a:srgbClr val="D9D9D9"/>
                </a:solidFill>
                <a:latin typeface="Lucida Sans Unicode"/>
                <a:cs typeface="Lucida Sans Unicode"/>
              </a:rPr>
              <a:t>buen </a:t>
            </a:r>
            <a:r>
              <a:rPr lang="es-ES" sz="1600" spc="-105" dirty="0" err="1">
                <a:solidFill>
                  <a:srgbClr val="D9D9D9"/>
                </a:solidFill>
                <a:latin typeface="Lucida Sans Unicode"/>
                <a:cs typeface="Lucida Sans Unicode"/>
              </a:rPr>
              <a:t>recall</a:t>
            </a:r>
            <a:r>
              <a:rPr lang="es-ES" sz="1600" spc="-105" dirty="0">
                <a:solidFill>
                  <a:srgbClr val="D9D9D9"/>
                </a:solidFill>
                <a:latin typeface="Lucida Sans Unicode"/>
                <a:cs typeface="Lucida Sans Unicode"/>
              </a:rPr>
              <a:t> y balance de métricas</a:t>
            </a:r>
            <a:endParaRPr lang="es-ES" sz="1600" dirty="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191930" y="507658"/>
            <a:ext cx="4068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2F2F2"/>
                </a:solidFill>
              </a:rPr>
              <a:t>Primeras</a:t>
            </a:r>
            <a:r>
              <a:rPr sz="1200" spc="50" dirty="0">
                <a:solidFill>
                  <a:srgbClr val="F2F2F2"/>
                </a:solidFill>
              </a:rPr>
              <a:t> </a:t>
            </a:r>
            <a:r>
              <a:rPr sz="1200" dirty="0">
                <a:solidFill>
                  <a:srgbClr val="F2F2F2"/>
                </a:solidFill>
              </a:rPr>
              <a:t>pruebas</a:t>
            </a:r>
            <a:r>
              <a:rPr sz="1200" spc="55" dirty="0">
                <a:solidFill>
                  <a:srgbClr val="F2F2F2"/>
                </a:solidFill>
              </a:rPr>
              <a:t> </a:t>
            </a:r>
            <a:r>
              <a:rPr sz="1200" dirty="0">
                <a:solidFill>
                  <a:srgbClr val="F2F2F2"/>
                </a:solidFill>
              </a:rPr>
              <a:t>realizadas</a:t>
            </a:r>
            <a:r>
              <a:rPr sz="1200" spc="55" dirty="0">
                <a:solidFill>
                  <a:srgbClr val="F2F2F2"/>
                </a:solidFill>
              </a:rPr>
              <a:t> </a:t>
            </a:r>
            <a:r>
              <a:rPr sz="1200" dirty="0">
                <a:solidFill>
                  <a:srgbClr val="F2F2F2"/>
                </a:solidFill>
              </a:rPr>
              <a:t>entre</a:t>
            </a:r>
            <a:r>
              <a:rPr sz="1200" spc="55" dirty="0">
                <a:solidFill>
                  <a:srgbClr val="F2F2F2"/>
                </a:solidFill>
              </a:rPr>
              <a:t> </a:t>
            </a:r>
            <a:r>
              <a:rPr sz="1200" dirty="0">
                <a:solidFill>
                  <a:srgbClr val="F2F2F2"/>
                </a:solidFill>
              </a:rPr>
              <a:t>diferentes</a:t>
            </a:r>
            <a:r>
              <a:rPr sz="1200" spc="55" dirty="0">
                <a:solidFill>
                  <a:srgbClr val="F2F2F2"/>
                </a:solidFill>
              </a:rPr>
              <a:t> </a:t>
            </a:r>
            <a:r>
              <a:rPr sz="1200" spc="-10" dirty="0">
                <a:solidFill>
                  <a:srgbClr val="F2F2F2"/>
                </a:solidFill>
              </a:rPr>
              <a:t>modelos</a:t>
            </a:r>
            <a:endParaRPr sz="1200" dirty="0"/>
          </a:p>
        </p:txBody>
      </p: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350621" y="633387"/>
            <a:ext cx="775388" cy="2832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9CF1D3F-3838-162A-2F79-5E714EC96A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8673" y="2871377"/>
            <a:ext cx="5884136" cy="1039209"/>
          </a:xfrm>
          <a:prstGeom prst="rect">
            <a:avLst/>
          </a:prstGeom>
        </p:spPr>
      </p:pic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87A2EC1-1DEF-3F32-3452-6DE262F15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27239"/>
              </p:ext>
            </p:extLst>
          </p:nvPr>
        </p:nvGraphicFramePr>
        <p:xfrm>
          <a:off x="381000" y="2743200"/>
          <a:ext cx="115991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019">
                  <a:extLst>
                    <a:ext uri="{9D8B030D-6E8A-4147-A177-3AD203B41FA5}">
                      <a16:colId xmlns:a16="http://schemas.microsoft.com/office/drawing/2014/main" val="1427058190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2288975114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3605492751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809623626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1102679081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2705036272"/>
                    </a:ext>
                  </a:extLst>
                </a:gridCol>
                <a:gridCol w="1657019">
                  <a:extLst>
                    <a:ext uri="{9D8B030D-6E8A-4147-A177-3AD203B41FA5}">
                      <a16:colId xmlns:a16="http://schemas.microsoft.com/office/drawing/2014/main" val="3681312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400" dirty="0" err="1"/>
                        <a:t>Model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 err="1"/>
                        <a:t>Best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Version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 err="1"/>
                        <a:t>Accuraccy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F1(Default </a:t>
                      </a:r>
                      <a:r>
                        <a:rPr lang="es-CL" sz="1400" dirty="0" err="1"/>
                        <a:t>class</a:t>
                      </a:r>
                      <a:r>
                        <a:rPr lang="es-CL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 err="1"/>
                        <a:t>Recall</a:t>
                      </a:r>
                      <a:r>
                        <a:rPr lang="es-CL" sz="1400" dirty="0"/>
                        <a:t>(Default)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Precisión(Default)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/>
                        <a:t>AUC-ROC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4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Logistic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Regression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Balanced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7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Decision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Tree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Balanced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0.642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7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b="1" dirty="0" err="1"/>
                        <a:t>Ramdon</a:t>
                      </a:r>
                      <a:r>
                        <a:rPr lang="es-CL" sz="1400" b="1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ROC-</a:t>
                      </a:r>
                      <a:r>
                        <a:rPr lang="es-CL" sz="1400" b="1" dirty="0" err="1"/>
                        <a:t>optimized</a:t>
                      </a:r>
                      <a:endParaRPr lang="es-CL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b="1" dirty="0"/>
                        <a:t>0.842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6926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655</Words>
  <Application>Microsoft Office PowerPoint</Application>
  <PresentationFormat>Panorámica</PresentationFormat>
  <Paragraphs>138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Calibri</vt:lpstr>
      <vt:lpstr>Lucida Sans Unicode</vt:lpstr>
      <vt:lpstr>Office Theme</vt:lpstr>
      <vt:lpstr>PROJECT TEAM</vt:lpstr>
      <vt:lpstr>Situación de</vt:lpstr>
      <vt:lpstr>Presentación de PowerPoint</vt:lpstr>
      <vt:lpstr>Resumen de información</vt:lpstr>
      <vt:lpstr>Actualización</vt:lpstr>
      <vt:lpstr>PROMEDIO DE RIESGO DE MOROSIDAD</vt:lpstr>
      <vt:lpstr>Acciones principales</vt:lpstr>
      <vt:lpstr>Selección de</vt:lpstr>
      <vt:lpstr>Primeras pruebas realizadas entre diferentes modelos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ML_Credit_Scoring_ppt</dc:title>
  <cp:lastModifiedBy>Juan Martin Campos Quintana</cp:lastModifiedBy>
  <cp:revision>20</cp:revision>
  <dcterms:created xsi:type="dcterms:W3CDTF">2025-03-03T03:53:45Z</dcterms:created>
  <dcterms:modified xsi:type="dcterms:W3CDTF">2025-03-13T21:39:02Z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2024-04-08T00:00:00Z</vt:filetime>
  </property>
  <property fmtid="{D5CDD505-2E9C-101B-9397-08002B2CF9AE}" pid="3" name="Creator">
    <vt:lpwstr>Keynote</vt:lpwstr>
  </property>
  <property fmtid="{D5CDD505-2E9C-101B-9397-08002B2CF9AE}" pid="4" name="LastSaved">
    <vt:filetime>2025-03-03T00:00:00Z</vt:filetime>
  </property>
  <property fmtid="{D5CDD505-2E9C-101B-9397-08002B2CF9AE}" pid="5" name="Producer">
    <vt:lpwstr>macOS Version 14.2.1 (Build 23C71) Quartz PDFContext</vt:lpwstr>
  </property>
  <property fmtid="{D5CDD505-2E9C-101B-9397-08002B2CF9AE}" pid="6" name="MSIP_Label_01d9bd1c-f51c-439e-8800-bd7c11f746db_Enabled">
    <vt:lpwstr>true</vt:lpwstr>
  </property>
  <property fmtid="{D5CDD505-2E9C-101B-9397-08002B2CF9AE}" pid="7" name="MSIP_Label_01d9bd1c-f51c-439e-8800-bd7c11f746db_SetDate">
    <vt:lpwstr>2025-03-03T14:41:27Z</vt:lpwstr>
  </property>
  <property fmtid="{D5CDD505-2E9C-101B-9397-08002B2CF9AE}" pid="8" name="MSIP_Label_01d9bd1c-f51c-439e-8800-bd7c11f746db_Method">
    <vt:lpwstr>Standard</vt:lpwstr>
  </property>
  <property fmtid="{D5CDD505-2E9C-101B-9397-08002B2CF9AE}" pid="9" name="MSIP_Label_01d9bd1c-f51c-439e-8800-bd7c11f746db_Name">
    <vt:lpwstr>Internal</vt:lpwstr>
  </property>
  <property fmtid="{D5CDD505-2E9C-101B-9397-08002B2CF9AE}" pid="10" name="MSIP_Label_01d9bd1c-f51c-439e-8800-bd7c11f746db_SiteId">
    <vt:lpwstr>c45b48f3-13bb-448b-9356-ba7b863c2189</vt:lpwstr>
  </property>
  <property fmtid="{D5CDD505-2E9C-101B-9397-08002B2CF9AE}" pid="11" name="MSIP_Label_01d9bd1c-f51c-439e-8800-bd7c11f746db_ActionId">
    <vt:lpwstr>7b2af75e-c62c-4c2b-b59d-b76f4fb15175</vt:lpwstr>
  </property>
  <property fmtid="{D5CDD505-2E9C-101B-9397-08002B2CF9AE}" pid="12" name="MSIP_Label_01d9bd1c-f51c-439e-8800-bd7c11f746db_ContentBits">
    <vt:lpwstr>2</vt:lpwstr>
  </property>
  <property fmtid="{D5CDD505-2E9C-101B-9397-08002B2CF9AE}" pid="13" name="MSIP_Label_01d9bd1c-f51c-439e-8800-bd7c11f746db_Tag">
    <vt:lpwstr>10, 3, 0, 1</vt:lpwstr>
  </property>
  <property fmtid="{D5CDD505-2E9C-101B-9397-08002B2CF9AE}" pid="14" name="ClassificationContentMarkingFooterLocations">
    <vt:lpwstr>Office Theme:8</vt:lpwstr>
  </property>
  <property fmtid="{D5CDD505-2E9C-101B-9397-08002B2CF9AE}" pid="15" name="ClassificationContentMarkingFooterText">
    <vt:lpwstr>Internal </vt:lpwstr>
  </property>
</Properties>
</file>